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2"/>
  </p:notesMasterIdLst>
  <p:sldIdLst>
    <p:sldId id="257" r:id="rId2"/>
    <p:sldId id="441" r:id="rId3"/>
    <p:sldId id="684" r:id="rId4"/>
    <p:sldId id="451" r:id="rId5"/>
    <p:sldId id="534" r:id="rId6"/>
    <p:sldId id="685" r:id="rId7"/>
    <p:sldId id="452" r:id="rId8"/>
    <p:sldId id="686" r:id="rId9"/>
    <p:sldId id="444" r:id="rId10"/>
    <p:sldId id="445" r:id="rId11"/>
    <p:sldId id="446" r:id="rId12"/>
    <p:sldId id="447" r:id="rId13"/>
    <p:sldId id="438" r:id="rId14"/>
    <p:sldId id="439" r:id="rId15"/>
    <p:sldId id="449" r:id="rId16"/>
    <p:sldId id="714" r:id="rId17"/>
    <p:sldId id="713" r:id="rId18"/>
    <p:sldId id="712" r:id="rId19"/>
    <p:sldId id="454" r:id="rId20"/>
    <p:sldId id="716" r:id="rId21"/>
    <p:sldId id="456" r:id="rId22"/>
    <p:sldId id="457" r:id="rId23"/>
    <p:sldId id="689" r:id="rId24"/>
    <p:sldId id="717" r:id="rId25"/>
    <p:sldId id="721" r:id="rId26"/>
    <p:sldId id="691" r:id="rId27"/>
    <p:sldId id="692" r:id="rId28"/>
    <p:sldId id="693" r:id="rId29"/>
    <p:sldId id="463" r:id="rId30"/>
    <p:sldId id="694" r:id="rId31"/>
    <p:sldId id="695" r:id="rId32"/>
    <p:sldId id="696" r:id="rId33"/>
    <p:sldId id="697" r:id="rId34"/>
    <p:sldId id="468" r:id="rId35"/>
    <p:sldId id="698" r:id="rId36"/>
    <p:sldId id="470" r:id="rId37"/>
    <p:sldId id="471" r:id="rId38"/>
    <p:sldId id="472" r:id="rId39"/>
    <p:sldId id="473" r:id="rId40"/>
    <p:sldId id="474" r:id="rId41"/>
    <p:sldId id="475" r:id="rId42"/>
    <p:sldId id="476" r:id="rId43"/>
    <p:sldId id="477" r:id="rId44"/>
    <p:sldId id="722" r:id="rId45"/>
    <p:sldId id="723" r:id="rId46"/>
    <p:sldId id="479" r:id="rId47"/>
    <p:sldId id="700" r:id="rId48"/>
    <p:sldId id="701" r:id="rId49"/>
    <p:sldId id="482" r:id="rId50"/>
    <p:sldId id="485" r:id="rId51"/>
    <p:sldId id="725" r:id="rId52"/>
    <p:sldId id="724" r:id="rId53"/>
    <p:sldId id="489" r:id="rId54"/>
    <p:sldId id="703" r:id="rId55"/>
    <p:sldId id="704" r:id="rId56"/>
    <p:sldId id="705" r:id="rId57"/>
    <p:sldId id="706" r:id="rId58"/>
    <p:sldId id="493" r:id="rId59"/>
    <p:sldId id="707" r:id="rId60"/>
    <p:sldId id="496" r:id="rId61"/>
    <p:sldId id="497" r:id="rId62"/>
    <p:sldId id="498" r:id="rId63"/>
    <p:sldId id="499" r:id="rId64"/>
    <p:sldId id="708" r:id="rId65"/>
    <p:sldId id="501" r:id="rId66"/>
    <p:sldId id="709" r:id="rId67"/>
    <p:sldId id="503" r:id="rId68"/>
    <p:sldId id="504" r:id="rId69"/>
    <p:sldId id="505" r:id="rId70"/>
    <p:sldId id="506" r:id="rId71"/>
    <p:sldId id="742" r:id="rId72"/>
    <p:sldId id="508" r:id="rId73"/>
    <p:sldId id="509" r:id="rId74"/>
    <p:sldId id="510" r:id="rId75"/>
    <p:sldId id="511" r:id="rId76"/>
    <p:sldId id="512" r:id="rId77"/>
    <p:sldId id="513" r:id="rId78"/>
    <p:sldId id="514" r:id="rId79"/>
    <p:sldId id="740" r:id="rId80"/>
    <p:sldId id="520" r:id="rId81"/>
    <p:sldId id="515" r:id="rId82"/>
    <p:sldId id="516" r:id="rId83"/>
    <p:sldId id="525" r:id="rId84"/>
    <p:sldId id="517" r:id="rId85"/>
    <p:sldId id="736" r:id="rId86"/>
    <p:sldId id="518" r:id="rId87"/>
    <p:sldId id="527" r:id="rId88"/>
    <p:sldId id="519" r:id="rId89"/>
    <p:sldId id="528" r:id="rId90"/>
    <p:sldId id="521" r:id="rId91"/>
    <p:sldId id="529" r:id="rId92"/>
    <p:sldId id="530" r:id="rId93"/>
    <p:sldId id="531" r:id="rId94"/>
    <p:sldId id="726" r:id="rId95"/>
    <p:sldId id="727" r:id="rId96"/>
    <p:sldId id="535" r:id="rId97"/>
    <p:sldId id="536" r:id="rId98"/>
    <p:sldId id="537" r:id="rId99"/>
    <p:sldId id="538" r:id="rId100"/>
    <p:sldId id="539" r:id="rId101"/>
    <p:sldId id="547" r:id="rId102"/>
    <p:sldId id="540" r:id="rId103"/>
    <p:sldId id="541" r:id="rId104"/>
    <p:sldId id="542" r:id="rId105"/>
    <p:sldId id="545" r:id="rId106"/>
    <p:sldId id="553" r:id="rId107"/>
    <p:sldId id="555" r:id="rId108"/>
    <p:sldId id="554" r:id="rId109"/>
    <p:sldId id="729" r:id="rId110"/>
    <p:sldId id="728" r:id="rId111"/>
    <p:sldId id="552" r:id="rId112"/>
    <p:sldId id="572" r:id="rId113"/>
    <p:sldId id="556" r:id="rId114"/>
    <p:sldId id="558" r:id="rId115"/>
    <p:sldId id="732" r:id="rId116"/>
    <p:sldId id="731" r:id="rId117"/>
    <p:sldId id="564" r:id="rId118"/>
    <p:sldId id="733" r:id="rId119"/>
    <p:sldId id="566" r:id="rId120"/>
    <p:sldId id="568" r:id="rId121"/>
    <p:sldId id="711" r:id="rId122"/>
    <p:sldId id="570" r:id="rId123"/>
    <p:sldId id="573" r:id="rId124"/>
    <p:sldId id="741" r:id="rId125"/>
    <p:sldId id="734" r:id="rId126"/>
    <p:sldId id="735" r:id="rId127"/>
    <p:sldId id="737" r:id="rId128"/>
    <p:sldId id="738" r:id="rId129"/>
    <p:sldId id="739" r:id="rId130"/>
    <p:sldId id="569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157"/>
    <a:srgbClr val="FF8D8F"/>
    <a:srgbClr val="8CD5EB"/>
    <a:srgbClr val="FF8778"/>
    <a:srgbClr val="DC82B8"/>
    <a:srgbClr val="B930A0"/>
    <a:srgbClr val="F3DE2C"/>
    <a:srgbClr val="582630"/>
    <a:srgbClr val="215968"/>
    <a:srgbClr val="54A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7"/>
    <p:restoredTop sz="81905"/>
  </p:normalViewPr>
  <p:slideViewPr>
    <p:cSldViewPr snapToGrid="0" snapToObjects="1">
      <p:cViewPr varScale="1">
        <p:scale>
          <a:sx n="111" d="100"/>
          <a:sy n="111" d="100"/>
        </p:scale>
        <p:origin x="23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5D75-2D93-A747-8DB5-37CF9BFEED59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EA78-CF71-B440-90D2-A12E0253D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019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88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7392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206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722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221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27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755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0545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14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52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214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64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40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726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7303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7927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49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472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8635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795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4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4463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5438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4607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4994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099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7044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9156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10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44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14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87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9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7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03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7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54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81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68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1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61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6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6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15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89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41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03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72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93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46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3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95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56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158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9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6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17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1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8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840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59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11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81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00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31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118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8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9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268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36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319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9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04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311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95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84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52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23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887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39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377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337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179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351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180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691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451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9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474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47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291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332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29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986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975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05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369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428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7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89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321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205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804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817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633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967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958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72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773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99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62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11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598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85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943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856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051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080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683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64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0A91-D687-854A-8853-26DEC929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8AB49-7F3F-8A44-8B6C-28FDC46E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7FB7A-9A86-E241-8A7E-D20EDFCE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4847-8029-0F4D-AD47-C8AB6D4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140B-DBDC-814B-A43B-00CEA44A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8BF3-23BA-E145-94C5-995E4086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FC4B9-56E6-5F4E-A641-9C3EE88CE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B863E-1EBD-6B49-861C-DBC4BB20A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82A5-FF98-B74B-A1DB-CFC2511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D1B2-866A-5C4A-AC91-85B2AC6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D25E3-C5F9-0E4D-87C3-34C5D5B2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BF1E-21CB-F849-A7B4-B2D2C19F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E82E4-B780-3444-8B55-592409714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ECB14-9723-8747-A1C7-57736371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55DA8-4D17-9C42-B462-440FE073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3E2ED-599B-2549-BB40-244468F4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8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787C8-678B-E44D-B8A8-15D82AAFA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F3DB0-4600-AF4E-8495-363AD1D81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D8D5-FEBE-F644-9A9C-35CE65F9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A28A-45B0-2646-A4EC-CD14B2D8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5CBF-1F16-1743-AF99-40CBA955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4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38D9-8723-6F42-9A95-5C76AE35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4E93-8D0B-3D4D-A120-883E9BE2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9D0-028F-E44F-9A5F-1537CD37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FDF4-32F9-3E4F-859E-206618F8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901F-416B-CE48-BB5A-DE342AA9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37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6E57-63BB-524D-BB4E-0BCA775E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617E-54A7-EB4E-929C-43E06807C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14C5-FAF8-4249-B764-C6D1AA1D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7B11-71D9-D849-BF57-B29123A0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4CA-98C9-434A-B239-CBB48DB9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D4C9-F9AE-0543-93F3-4475C0B2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CDCA-5719-A34B-8369-FCD2B7EC0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23115-EED3-A644-A401-C9690137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FC5CD-6DDC-1949-BE64-216CDC2D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3420F-AC00-FE4F-AEDF-5FBDA4EA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DC12-3FE6-E34F-8A08-8BA9496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C253-B243-A844-A1C3-95610857B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FAB03-D57C-0D45-9C0F-936CD2B7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B9811-D6FB-BF41-A86A-A1306916E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2702-EB31-EF42-86E2-84F55BD14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6150-D732-AC4B-AFFD-0A97E4A65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6C08E-C16D-0A48-BD8D-9F29A778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17251-578E-8E47-8A45-D7D94B12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382FF-F499-4942-A021-43DB2E7D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0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B0B-2F5F-4A47-8CD3-3B4DFBE3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E20D6-0CBB-704B-9D61-DA6CFD3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8389F-72CA-6B4F-B8CD-E4E6FDB1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7E749-4573-C44C-9CE4-AC33E905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F2EBE-02A8-684F-AF73-1ED5C521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93F2C-2DD0-D440-A566-9D145257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34BA-88CE-7A42-BDD8-FDF1107F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982D-3406-A94B-81D3-5B9D5063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BA9F-EFDF-4444-80A1-214747E8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D9BA-9D60-EC41-90BA-6D94A7C0F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BA80A-CDE2-FE42-B65E-E5098CEF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3894F-1F30-714A-85C4-41C613DE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93F5F-676D-F84D-93B6-E14BFFA3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75E46-1AE6-CB43-9C70-6B606082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E76E-9CE2-5041-A730-6BD49F17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DCBD0-CE40-6942-8F97-124D99C3D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82975-11C8-C442-98A0-47A312083D4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5C05-F902-C74B-AE3D-0034FD645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63A5-EFC2-CA48-9B8B-5F8000E34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coolors.co/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fivethirtyeight.com/" TargetMode="External"/><Relationship Id="rId4" Type="http://schemas.openxmlformats.org/officeDocument/2006/relationships/hyperlink" Target="https://www.reddit.com/r/dataisbeautiful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jects.fivethirtyeight.com/2016-election-forecast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jects.fivethirtyeight.com/2020-election-forecast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2020-election-forecast/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s109a2020@gmail.com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fermarkt.u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2AD801-B53F-0D4B-8DE7-1E1F47CFE57D}"/>
              </a:ext>
            </a:extLst>
          </p:cNvPr>
          <p:cNvSpPr/>
          <p:nvPr/>
        </p:nvSpPr>
        <p:spPr>
          <a:xfrm>
            <a:off x="4774730" y="1534078"/>
            <a:ext cx="688224" cy="707522"/>
          </a:xfrm>
          <a:prstGeom prst="rect">
            <a:avLst/>
          </a:prstGeom>
          <a:solidFill>
            <a:srgbClr val="FF877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79645-C71E-4149-8650-EFE874170A07}"/>
              </a:ext>
            </a:extLst>
          </p:cNvPr>
          <p:cNvSpPr/>
          <p:nvPr/>
        </p:nvSpPr>
        <p:spPr>
          <a:xfrm>
            <a:off x="5462955" y="1258730"/>
            <a:ext cx="527538" cy="982870"/>
          </a:xfrm>
          <a:prstGeom prst="rect">
            <a:avLst/>
          </a:prstGeom>
          <a:solidFill>
            <a:srgbClr val="F3DE2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9BB87-C123-9E4B-9F54-6830A234162C}"/>
              </a:ext>
            </a:extLst>
          </p:cNvPr>
          <p:cNvSpPr/>
          <p:nvPr/>
        </p:nvSpPr>
        <p:spPr>
          <a:xfrm>
            <a:off x="5990493" y="1664677"/>
            <a:ext cx="480645" cy="578424"/>
          </a:xfrm>
          <a:prstGeom prst="rect">
            <a:avLst/>
          </a:prstGeom>
          <a:solidFill>
            <a:srgbClr val="DC82B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BE5662-EF96-7D44-8DE8-233A59C62FAC}"/>
              </a:ext>
            </a:extLst>
          </p:cNvPr>
          <p:cNvSpPr/>
          <p:nvPr/>
        </p:nvSpPr>
        <p:spPr>
          <a:xfrm>
            <a:off x="6471138" y="983383"/>
            <a:ext cx="480645" cy="12517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897AED-E0D1-9047-AAC6-67B2E96FCCEC}"/>
              </a:ext>
            </a:extLst>
          </p:cNvPr>
          <p:cNvSpPr/>
          <p:nvPr/>
        </p:nvSpPr>
        <p:spPr>
          <a:xfrm>
            <a:off x="6951783" y="1534077"/>
            <a:ext cx="723751" cy="701427"/>
          </a:xfrm>
          <a:prstGeom prst="rect">
            <a:avLst/>
          </a:prstGeom>
          <a:solidFill>
            <a:srgbClr val="8CD5E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CS109A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Pavlos Protopapas, Kevin Rader, and 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675534" y="3792237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90947" y="2415684"/>
            <a:ext cx="5146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vehicle for EDA and communication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1" y="1534078"/>
            <a:ext cx="9312569" cy="805742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14: Visualization</a:t>
            </a:r>
            <a:endParaRPr lang="en-US" sz="2400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6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9DD60D-C6DF-F042-A98D-669824DF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8" y="1106442"/>
            <a:ext cx="11247464" cy="49177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19100" dist="139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A4716E-6822-1348-B115-72BBD3C3B893}"/>
              </a:ext>
            </a:extLst>
          </p:cNvPr>
          <p:cNvSpPr txBox="1">
            <a:spLocks/>
          </p:cNvSpPr>
          <p:nvPr/>
        </p:nvSpPr>
        <p:spPr>
          <a:xfrm>
            <a:off x="274500" y="140777"/>
            <a:ext cx="114935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Avenir Next" panose="020B0503020202020204" pitchFamily="34" charset="0"/>
              </a:rPr>
              <a:t>EDA Refresher: </a:t>
            </a:r>
            <a:r>
              <a:rPr lang="en-US" sz="2800">
                <a:latin typeface="Avenir Next" panose="020B0503020202020204" pitchFamily="34" charset="0"/>
              </a:rPr>
              <a:t>English Premier League</a:t>
            </a:r>
            <a:endParaRPr lang="en-US" sz="28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674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746E1-1BAD-D745-ABF9-97BE6227E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1209453"/>
            <a:ext cx="6807200" cy="4965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7F160A-6534-9242-8C66-13EBB32DBE3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798C82A-FACD-9943-9E28-36DFEC1FF6CC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Color Gradients</a:t>
            </a:r>
          </a:p>
        </p:txBody>
      </p:sp>
    </p:spTree>
    <p:extLst>
      <p:ext uri="{BB962C8B-B14F-4D97-AF65-F5344CB8AC3E}">
        <p14:creationId xmlns:p14="http://schemas.microsoft.com/office/powerpoint/2010/main" val="4602543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EFE5C-EA10-B046-A31E-A85A42CB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980854"/>
            <a:ext cx="7264400" cy="5422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AA9A6E-4442-C54B-A1E4-C5D8B88F7E6F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F8FAC-C597-B34F-988A-4BCD032FC3FF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Color Gradients</a:t>
            </a:r>
          </a:p>
        </p:txBody>
      </p:sp>
    </p:spTree>
    <p:extLst>
      <p:ext uri="{BB962C8B-B14F-4D97-AF65-F5344CB8AC3E}">
        <p14:creationId xmlns:p14="http://schemas.microsoft.com/office/powerpoint/2010/main" val="23347032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2A0E3-3E50-4142-B567-FAFE633F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837143"/>
            <a:ext cx="7816850" cy="60208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58A12C-9E01-AA44-B053-AB3B3097FE8A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2606DC-CCD9-3C4B-AEA0-9D6260E9BC17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Color Gradients</a:t>
            </a:r>
          </a:p>
        </p:txBody>
      </p:sp>
    </p:spTree>
    <p:extLst>
      <p:ext uri="{BB962C8B-B14F-4D97-AF65-F5344CB8AC3E}">
        <p14:creationId xmlns:p14="http://schemas.microsoft.com/office/powerpoint/2010/main" val="1666178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3CDA5-AE5C-9349-BED4-40E7D35C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983807"/>
            <a:ext cx="8032750" cy="51976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BC9E56-4663-1D48-8386-EEF1842CC7FD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CB2994-359C-784A-A14D-3C2C8024A826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Color Gradients</a:t>
            </a:r>
          </a:p>
        </p:txBody>
      </p:sp>
    </p:spTree>
    <p:extLst>
      <p:ext uri="{BB962C8B-B14F-4D97-AF65-F5344CB8AC3E}">
        <p14:creationId xmlns:p14="http://schemas.microsoft.com/office/powerpoint/2010/main" val="25494437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48FEA-3712-D142-BBBE-950C3E05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66" y="971550"/>
            <a:ext cx="6003934" cy="5429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AC618E-0C05-D542-8AA1-6FA83EF06D9F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2A2651-BA6F-6D42-8F31-1677DCE481DF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Color Gradients</a:t>
            </a:r>
          </a:p>
        </p:txBody>
      </p:sp>
    </p:spTree>
    <p:extLst>
      <p:ext uri="{BB962C8B-B14F-4D97-AF65-F5344CB8AC3E}">
        <p14:creationId xmlns:p14="http://schemas.microsoft.com/office/powerpoint/2010/main" val="5653221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9B5CC0-9ED0-A64B-BBD7-E1DC91EF3191}"/>
              </a:ext>
            </a:extLst>
          </p:cNvPr>
          <p:cNvSpPr txBox="1">
            <a:spLocks/>
          </p:cNvSpPr>
          <p:nvPr/>
        </p:nvSpPr>
        <p:spPr>
          <a:xfrm>
            <a:off x="442099" y="766799"/>
            <a:ext cx="6755870" cy="151920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Bef>
                <a:spcPts val="500"/>
              </a:spcBef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Great sites for selecting color schemes:</a:t>
            </a:r>
          </a:p>
          <a:p>
            <a:pPr marL="457200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  <a:hlinkClick r:id="rId3"/>
              </a:rPr>
              <a:t>http://colorbrewer2.org</a:t>
            </a:r>
            <a:endParaRPr lang="en-US" sz="2000" dirty="0">
              <a:latin typeface="Avenir Next" panose="020B0503020202020204" pitchFamily="34" charset="0"/>
            </a:endParaRPr>
          </a:p>
          <a:p>
            <a:pPr marL="457200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  <a:hlinkClick r:id="rId4"/>
              </a:rPr>
              <a:t>https://coolors.co/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9C2A1-5423-B24D-8CCC-04654CFB1257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FA3FBB-C9CC-9A45-B694-115C9E6D7F50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Color Pickers!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C0082-46F2-B941-A126-FE661280E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452" y="651648"/>
            <a:ext cx="3151594" cy="2009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B598A-78D5-0043-A666-97F12C230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418" y="2661558"/>
            <a:ext cx="5010151" cy="34407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75E7BF-E033-2541-9F61-5B9196B16421}"/>
              </a:ext>
            </a:extLst>
          </p:cNvPr>
          <p:cNvSpPr/>
          <p:nvPr/>
        </p:nvSpPr>
        <p:spPr>
          <a:xfrm>
            <a:off x="175846" y="695873"/>
            <a:ext cx="6166339" cy="1379112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5262D-5136-004B-BEB4-B82EA2045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47" y="3405343"/>
            <a:ext cx="4630616" cy="26969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63F6B0-5522-5E40-AFB5-9AEE95B8934C}"/>
              </a:ext>
            </a:extLst>
          </p:cNvPr>
          <p:cNvSpPr/>
          <p:nvPr/>
        </p:nvSpPr>
        <p:spPr>
          <a:xfrm>
            <a:off x="2106103" y="2638878"/>
            <a:ext cx="171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Avenir Next" panose="020B0503020202020204" pitchFamily="34" charset="0"/>
              </a:rPr>
              <a:t>Coolors.co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1803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ECDE5-0135-AA49-90F6-B1916A3DD11E}"/>
              </a:ext>
            </a:extLst>
          </p:cNvPr>
          <p:cNvSpPr txBox="1"/>
          <p:nvPr/>
        </p:nvSpPr>
        <p:spPr>
          <a:xfrm>
            <a:off x="2857500" y="2576598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much do you trust this text?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14E5B-343B-054B-BC12-C3445E4CF87A}"/>
              </a:ext>
            </a:extLst>
          </p:cNvPr>
          <p:cNvSpPr txBox="1"/>
          <p:nvPr/>
        </p:nvSpPr>
        <p:spPr>
          <a:xfrm>
            <a:off x="2857500" y="1460892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anose="030F0902030302020204" pitchFamily="66" charset="0"/>
              </a:rPr>
              <a:t>How much do you trust this text?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BD514-00D7-1D4F-BB2A-823190008E14}"/>
              </a:ext>
            </a:extLst>
          </p:cNvPr>
          <p:cNvSpPr txBox="1"/>
          <p:nvPr/>
        </p:nvSpPr>
        <p:spPr>
          <a:xfrm>
            <a:off x="2857500" y="3638458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ple Braille Pinpoint 8 Dot" pitchFamily="2" charset="0"/>
              </a:rPr>
              <a:t>How much do you trust this text?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08308-14DB-A54E-A77A-CE2B195A1CBB}"/>
              </a:ext>
            </a:extLst>
          </p:cNvPr>
          <p:cNvSpPr txBox="1"/>
          <p:nvPr/>
        </p:nvSpPr>
        <p:spPr>
          <a:xfrm>
            <a:off x="2857500" y="472724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pitchFamily="2" charset="0"/>
              </a:rPr>
              <a:t>How much do you trust this text?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2BE4D-9819-8141-96E3-460D11B23C2C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59CA5A-642E-B849-AEB8-A862E0530C99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Typography</a:t>
            </a:r>
          </a:p>
        </p:txBody>
      </p:sp>
    </p:spTree>
    <p:extLst>
      <p:ext uri="{BB962C8B-B14F-4D97-AF65-F5344CB8AC3E}">
        <p14:creationId xmlns:p14="http://schemas.microsoft.com/office/powerpoint/2010/main" val="8769643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14E5B-343B-054B-BC12-C3445E4CF87A}"/>
              </a:ext>
            </a:extLst>
          </p:cNvPr>
          <p:cNvSpPr txBox="1"/>
          <p:nvPr/>
        </p:nvSpPr>
        <p:spPr>
          <a:xfrm>
            <a:off x="2857500" y="1460892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The everyday items that are designed the best are the ones that we never have to think about how to use/interact with it.</a:t>
            </a:r>
          </a:p>
          <a:p>
            <a:endParaRPr lang="en-US" sz="3200" dirty="0">
              <a:latin typeface="Avenir Next" panose="020B0503020202020204" pitchFamily="34" charset="0"/>
            </a:endParaRPr>
          </a:p>
          <a:p>
            <a:r>
              <a:rPr lang="en-US" sz="3200" dirty="0">
                <a:latin typeface="Avenir Next" panose="020B0503020202020204" pitchFamily="34" charset="0"/>
              </a:rPr>
              <a:t>Can you think of examples?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386EBD-EA4F-B24C-8D5C-07D837537EA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766868-94BB-0440-BD11-10DA17EDAC31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Beyond Data Science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522CC-4D26-324A-851D-7B94E7CF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244540"/>
            <a:ext cx="3683000" cy="2209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7F1BBC-F476-8A49-B5F0-2CD8C49E44DF}"/>
              </a:ext>
            </a:extLst>
          </p:cNvPr>
          <p:cNvSpPr/>
          <p:nvPr/>
        </p:nvSpPr>
        <p:spPr>
          <a:xfrm>
            <a:off x="8906094" y="5558238"/>
            <a:ext cx="2482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Next" panose="020B0503020202020204" pitchFamily="34" charset="0"/>
              </a:rPr>
              <a:t>Highly recommended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594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108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1749445" y="2281082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 V: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design matters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917F-3116-4D44-A3E1-5993E68944E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15D36A-F064-6A47-9EB7-E35AC9CB1334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Beyond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5503551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AA9516-674E-0741-9426-0CF06E2F4E12}"/>
              </a:ext>
            </a:extLst>
          </p:cNvPr>
          <p:cNvSpPr/>
          <p:nvPr/>
        </p:nvSpPr>
        <p:spPr>
          <a:xfrm>
            <a:off x="2193909" y="4502014"/>
            <a:ext cx="2448429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3305B7-E19A-154E-A81B-90B3BC4FB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56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0D4E8-55E5-6349-A6E0-9A9BC422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6" y="983807"/>
            <a:ext cx="7958667" cy="5246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3810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F1D28F-6AC2-0741-894D-7BAD523D694A}"/>
              </a:ext>
            </a:extLst>
          </p:cNvPr>
          <p:cNvSpPr txBox="1">
            <a:spLocks/>
          </p:cNvSpPr>
          <p:nvPr/>
        </p:nvSpPr>
        <p:spPr>
          <a:xfrm>
            <a:off x="274500" y="140777"/>
            <a:ext cx="114935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Avenir Next" panose="020B0503020202020204" pitchFamily="34" charset="0"/>
              </a:rPr>
              <a:t>EDA Refresher: </a:t>
            </a:r>
            <a:r>
              <a:rPr lang="en-US" sz="2800">
                <a:latin typeface="Avenir Next" panose="020B0503020202020204" pitchFamily="34" charset="0"/>
              </a:rPr>
              <a:t>English Premier League</a:t>
            </a:r>
            <a:endParaRPr lang="en-US" sz="28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0401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AA9516-674E-0741-9426-0CF06E2F4E12}"/>
              </a:ext>
            </a:extLst>
          </p:cNvPr>
          <p:cNvSpPr/>
          <p:nvPr/>
        </p:nvSpPr>
        <p:spPr>
          <a:xfrm>
            <a:off x="7390011" y="2051625"/>
            <a:ext cx="1695374" cy="536893"/>
          </a:xfrm>
          <a:prstGeom prst="rect">
            <a:avLst/>
          </a:prstGeom>
          <a:solidFill>
            <a:srgbClr val="7030A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3305B7-E19A-154E-A81B-90B3BC4FB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110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B407816-E78A-CD4D-87AB-60D2A4E9FC66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4739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111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818756" y="1453707"/>
            <a:ext cx="4503522" cy="785401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Analyze (Exploratory)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Explore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Assess a situation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Determine how to proceed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Decide what to do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4851307" cy="785401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Communicate (Explanatory)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Present data and ideas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Explain and inform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Provide evidence and support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Influence and persuade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BF8D00-C7B4-924C-8D91-7B6C8C03666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CC10AB-6B77-4C4F-AB0F-BD0D8082FC42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Communication</a:t>
            </a:r>
            <a:endParaRPr lang="en-US" sz="2800" dirty="0">
              <a:solidFill>
                <a:srgbClr val="FF8D8F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259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DD4F0-3A19-D94C-B7E5-9041BF47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9" y="152400"/>
            <a:ext cx="9704791" cy="66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83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ED5FB-3319-A044-BCDB-1F1A6A833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768" y="-1"/>
            <a:ext cx="8715383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9E2DC0-A594-E445-A880-10619E59C24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BACE45-7B98-1243-A56C-4E830B9F3A86}"/>
              </a:ext>
            </a:extLst>
          </p:cNvPr>
          <p:cNvSpPr txBox="1">
            <a:spLocks/>
          </p:cNvSpPr>
          <p:nvPr/>
        </p:nvSpPr>
        <p:spPr>
          <a:xfrm>
            <a:off x="2500381" y="88985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Communication</a:t>
            </a:r>
            <a:endParaRPr lang="en-US" sz="2800" dirty="0">
              <a:solidFill>
                <a:srgbClr val="FF8D8F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18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C05C9-EC4C-1546-A86E-AB5B8B38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4" y="774700"/>
            <a:ext cx="11552598" cy="528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40B6F-37C1-894F-9A35-D9C907B39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82550"/>
            <a:ext cx="6121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660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AA9516-674E-0741-9426-0CF06E2F4E12}"/>
              </a:ext>
            </a:extLst>
          </p:cNvPr>
          <p:cNvSpPr/>
          <p:nvPr/>
        </p:nvSpPr>
        <p:spPr>
          <a:xfrm>
            <a:off x="7390011" y="2051625"/>
            <a:ext cx="1695374" cy="536893"/>
          </a:xfrm>
          <a:prstGeom prst="rect">
            <a:avLst/>
          </a:prstGeom>
          <a:solidFill>
            <a:srgbClr val="7030A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3305B7-E19A-154E-A81B-90B3BC4FB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B407816-E78A-CD4D-87AB-60D2A4E9FC66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502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AA9516-674E-0741-9426-0CF06E2F4E12}"/>
              </a:ext>
            </a:extLst>
          </p:cNvPr>
          <p:cNvSpPr/>
          <p:nvPr/>
        </p:nvSpPr>
        <p:spPr>
          <a:xfrm>
            <a:off x="7398096" y="2665906"/>
            <a:ext cx="2871319" cy="536893"/>
          </a:xfrm>
          <a:prstGeom prst="rect">
            <a:avLst/>
          </a:prstGeom>
          <a:solidFill>
            <a:srgbClr val="7030A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3305B7-E19A-154E-A81B-90B3BC4FB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122CB50-4AF1-0C44-B731-175BBD6BDDB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8136757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117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760140" y="801100"/>
            <a:ext cx="7575945" cy="36810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Key Considerations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Who is your </a:t>
            </a:r>
            <a:r>
              <a:rPr lang="en-US" sz="2400" b="1" dirty="0">
                <a:latin typeface="Avenir Next" panose="020B0503020202020204" pitchFamily="34" charset="0"/>
              </a:rPr>
              <a:t>audience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questions are you answering?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Why should the audience care?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are your major insights and surprises?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change do you want to affect?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6245E-34EF-414C-8BBF-086D851D6DC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E6D5F9-AFFE-7248-8002-CC038317B247}"/>
              </a:ext>
            </a:extLst>
          </p:cNvPr>
          <p:cNvSpPr txBox="1">
            <a:spLocks/>
          </p:cNvSpPr>
          <p:nvPr/>
        </p:nvSpPr>
        <p:spPr>
          <a:xfrm>
            <a:off x="2500381" y="88985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Communication</a:t>
            </a:r>
            <a:endParaRPr lang="en-US" sz="2800" dirty="0">
              <a:solidFill>
                <a:srgbClr val="FF8D8F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4253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118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2225964" y="1020001"/>
            <a:ext cx="7575945" cy="98469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algn="ctr"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Don’t make them think!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6245E-34EF-414C-8BBF-086D851D6DC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E6D5F9-AFFE-7248-8002-CC038317B247}"/>
              </a:ext>
            </a:extLst>
          </p:cNvPr>
          <p:cNvSpPr txBox="1">
            <a:spLocks/>
          </p:cNvSpPr>
          <p:nvPr/>
        </p:nvSpPr>
        <p:spPr>
          <a:xfrm>
            <a:off x="2500381" y="88985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Communication</a:t>
            </a:r>
            <a:endParaRPr lang="en-US" sz="2800" dirty="0">
              <a:solidFill>
                <a:srgbClr val="FF8D8F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8B5F53-93B9-9C47-8B21-83C0312B5BA7}"/>
              </a:ext>
            </a:extLst>
          </p:cNvPr>
          <p:cNvSpPr txBox="1">
            <a:spLocks/>
          </p:cNvSpPr>
          <p:nvPr/>
        </p:nvSpPr>
        <p:spPr>
          <a:xfrm>
            <a:off x="1968056" y="2145322"/>
            <a:ext cx="8676498" cy="339962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The audience does not want to spend cognitive energy on dissecting and decoding your intended message. 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Lead them through the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major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steps of your story.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Point out interesting key facts and insights using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captions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annotations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023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959B3-5DAA-B946-A688-CCE5A72A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40" y="709169"/>
            <a:ext cx="7423918" cy="5874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F70521-FE42-AC4D-9404-8590766E0EC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40833D-8095-F040-97EE-A39950E9245B}"/>
              </a:ext>
            </a:extLst>
          </p:cNvPr>
          <p:cNvSpPr txBox="1">
            <a:spLocks/>
          </p:cNvSpPr>
          <p:nvPr/>
        </p:nvSpPr>
        <p:spPr>
          <a:xfrm>
            <a:off x="2500381" y="88985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Communication</a:t>
            </a:r>
            <a:endParaRPr lang="en-US" sz="2800" dirty="0">
              <a:solidFill>
                <a:srgbClr val="FF8D8F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57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0D4E8-55E5-6349-A6E0-9A9BC422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6" y="983807"/>
            <a:ext cx="7958667" cy="5246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3810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126A71-24EE-9545-8239-F938642FECF4}"/>
              </a:ext>
            </a:extLst>
          </p:cNvPr>
          <p:cNvSpPr/>
          <p:nvPr/>
        </p:nvSpPr>
        <p:spPr>
          <a:xfrm>
            <a:off x="4469013" y="1088255"/>
            <a:ext cx="2346357" cy="1441007"/>
          </a:xfrm>
          <a:prstGeom prst="ellipse">
            <a:avLst/>
          </a:prstGeom>
          <a:noFill/>
          <a:ln w="889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40649A-05FA-A84E-BA04-4E34F2A28ACD}"/>
              </a:ext>
            </a:extLst>
          </p:cNvPr>
          <p:cNvSpPr/>
          <p:nvPr/>
        </p:nvSpPr>
        <p:spPr>
          <a:xfrm>
            <a:off x="3124200" y="3390900"/>
            <a:ext cx="960670" cy="2204049"/>
          </a:xfrm>
          <a:prstGeom prst="ellipse">
            <a:avLst/>
          </a:prstGeom>
          <a:noFill/>
          <a:ln w="889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DBEAB2-0FDB-FD49-8D91-8107697F4ED6}"/>
              </a:ext>
            </a:extLst>
          </p:cNvPr>
          <p:cNvSpPr txBox="1">
            <a:spLocks/>
          </p:cNvSpPr>
          <p:nvPr/>
        </p:nvSpPr>
        <p:spPr>
          <a:xfrm>
            <a:off x="274500" y="140777"/>
            <a:ext cx="114935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Avenir Next" panose="020B0503020202020204" pitchFamily="34" charset="0"/>
              </a:rPr>
              <a:t>EDA Refresher: </a:t>
            </a:r>
            <a:r>
              <a:rPr lang="en-US" sz="2800">
                <a:latin typeface="Avenir Next" panose="020B0503020202020204" pitchFamily="34" charset="0"/>
              </a:rPr>
              <a:t>English Premier League</a:t>
            </a:r>
            <a:endParaRPr lang="en-US" sz="2800" dirty="0">
              <a:latin typeface="Avenir Next" panose="020B0503020202020204" pitchFamily="34" charset="0"/>
            </a:endParaRPr>
          </a:p>
        </p:txBody>
      </p:sp>
      <p:sp>
        <p:nvSpPr>
          <p:cNvPr id="13" name="Rectangular Callout 1">
            <a:extLst>
              <a:ext uri="{FF2B5EF4-FFF2-40B4-BE49-F238E27FC236}">
                <a16:creationId xmlns:a16="http://schemas.microsoft.com/office/drawing/2014/main" id="{F3A376E9-4B53-B24A-A012-623DDE15D175}"/>
              </a:ext>
            </a:extLst>
          </p:cNvPr>
          <p:cNvSpPr/>
          <p:nvPr/>
        </p:nvSpPr>
        <p:spPr>
          <a:xfrm rot="16200000" flipH="1" flipV="1">
            <a:off x="9016225" y="-449637"/>
            <a:ext cx="861392" cy="4516788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766363 w 10519585"/>
              <a:gd name="connsiteY8" fmla="*/ 2182560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1396983 w 10519585"/>
              <a:gd name="connsiteY6" fmla="*/ 2180954 h 2548105"/>
              <a:gd name="connsiteX7" fmla="*/ 1741524 w 10519585"/>
              <a:gd name="connsiteY7" fmla="*/ 2548105 h 2548105"/>
              <a:gd name="connsiteX8" fmla="*/ 766363 w 10519585"/>
              <a:gd name="connsiteY8" fmla="*/ 2182560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454221"/>
              <a:gd name="connsiteX1" fmla="*/ 10519585 w 10519585"/>
              <a:gd name="connsiteY1" fmla="*/ 0 h 2454221"/>
              <a:gd name="connsiteX2" fmla="*/ 10519585 w 10519585"/>
              <a:gd name="connsiteY2" fmla="*/ 1267046 h 2454221"/>
              <a:gd name="connsiteX3" fmla="*/ 10519585 w 10519585"/>
              <a:gd name="connsiteY3" fmla="*/ 1267046 h 2454221"/>
              <a:gd name="connsiteX4" fmla="*/ 10519585 w 10519585"/>
              <a:gd name="connsiteY4" fmla="*/ 1810065 h 2454221"/>
              <a:gd name="connsiteX5" fmla="*/ 10519585 w 10519585"/>
              <a:gd name="connsiteY5" fmla="*/ 2172078 h 2454221"/>
              <a:gd name="connsiteX6" fmla="*/ 1396983 w 10519585"/>
              <a:gd name="connsiteY6" fmla="*/ 2180954 h 2454221"/>
              <a:gd name="connsiteX7" fmla="*/ 1197959 w 10519585"/>
              <a:gd name="connsiteY7" fmla="*/ 2454221 h 2454221"/>
              <a:gd name="connsiteX8" fmla="*/ 766363 w 10519585"/>
              <a:gd name="connsiteY8" fmla="*/ 2182560 h 2454221"/>
              <a:gd name="connsiteX9" fmla="*/ 0 w 10519585"/>
              <a:gd name="connsiteY9" fmla="*/ 2172078 h 2454221"/>
              <a:gd name="connsiteX10" fmla="*/ 0 w 10519585"/>
              <a:gd name="connsiteY10" fmla="*/ 0 h 2454221"/>
              <a:gd name="connsiteX0" fmla="*/ 0 w 10519585"/>
              <a:gd name="connsiteY0" fmla="*/ 0 h 2454221"/>
              <a:gd name="connsiteX1" fmla="*/ 10519585 w 10519585"/>
              <a:gd name="connsiteY1" fmla="*/ 0 h 2454221"/>
              <a:gd name="connsiteX2" fmla="*/ 10519585 w 10519585"/>
              <a:gd name="connsiteY2" fmla="*/ 1267046 h 2454221"/>
              <a:gd name="connsiteX3" fmla="*/ 10519585 w 10519585"/>
              <a:gd name="connsiteY3" fmla="*/ 1267046 h 2454221"/>
              <a:gd name="connsiteX4" fmla="*/ 10519585 w 10519585"/>
              <a:gd name="connsiteY4" fmla="*/ 1810065 h 2454221"/>
              <a:gd name="connsiteX5" fmla="*/ 3485218 w 10519585"/>
              <a:gd name="connsiteY5" fmla="*/ 2150412 h 2454221"/>
              <a:gd name="connsiteX6" fmla="*/ 1396983 w 10519585"/>
              <a:gd name="connsiteY6" fmla="*/ 2180954 h 2454221"/>
              <a:gd name="connsiteX7" fmla="*/ 1197959 w 10519585"/>
              <a:gd name="connsiteY7" fmla="*/ 2454221 h 2454221"/>
              <a:gd name="connsiteX8" fmla="*/ 766363 w 10519585"/>
              <a:gd name="connsiteY8" fmla="*/ 2182560 h 2454221"/>
              <a:gd name="connsiteX9" fmla="*/ 0 w 10519585"/>
              <a:gd name="connsiteY9" fmla="*/ 2172078 h 2454221"/>
              <a:gd name="connsiteX10" fmla="*/ 0 w 10519585"/>
              <a:gd name="connsiteY10" fmla="*/ 0 h 2454221"/>
              <a:gd name="connsiteX0" fmla="*/ 0 w 10519585"/>
              <a:gd name="connsiteY0" fmla="*/ 0 h 2454221"/>
              <a:gd name="connsiteX1" fmla="*/ 10519585 w 10519585"/>
              <a:gd name="connsiteY1" fmla="*/ 0 h 2454221"/>
              <a:gd name="connsiteX2" fmla="*/ 10519585 w 10519585"/>
              <a:gd name="connsiteY2" fmla="*/ 1267046 h 2454221"/>
              <a:gd name="connsiteX3" fmla="*/ 10519585 w 10519585"/>
              <a:gd name="connsiteY3" fmla="*/ 1810065 h 2454221"/>
              <a:gd name="connsiteX4" fmla="*/ 3485218 w 10519585"/>
              <a:gd name="connsiteY4" fmla="*/ 2150412 h 2454221"/>
              <a:gd name="connsiteX5" fmla="*/ 1396983 w 10519585"/>
              <a:gd name="connsiteY5" fmla="*/ 2180954 h 2454221"/>
              <a:gd name="connsiteX6" fmla="*/ 1197959 w 10519585"/>
              <a:gd name="connsiteY6" fmla="*/ 2454221 h 2454221"/>
              <a:gd name="connsiteX7" fmla="*/ 766363 w 10519585"/>
              <a:gd name="connsiteY7" fmla="*/ 2182560 h 2454221"/>
              <a:gd name="connsiteX8" fmla="*/ 0 w 10519585"/>
              <a:gd name="connsiteY8" fmla="*/ 2172078 h 2454221"/>
              <a:gd name="connsiteX9" fmla="*/ 0 w 10519585"/>
              <a:gd name="connsiteY9" fmla="*/ 0 h 2454221"/>
              <a:gd name="connsiteX0" fmla="*/ 0 w 10519585"/>
              <a:gd name="connsiteY0" fmla="*/ 0 h 2454221"/>
              <a:gd name="connsiteX1" fmla="*/ 10519585 w 10519585"/>
              <a:gd name="connsiteY1" fmla="*/ 0 h 2454221"/>
              <a:gd name="connsiteX2" fmla="*/ 10519585 w 10519585"/>
              <a:gd name="connsiteY2" fmla="*/ 1810065 h 2454221"/>
              <a:gd name="connsiteX3" fmla="*/ 3485218 w 10519585"/>
              <a:gd name="connsiteY3" fmla="*/ 2150412 h 2454221"/>
              <a:gd name="connsiteX4" fmla="*/ 1396983 w 10519585"/>
              <a:gd name="connsiteY4" fmla="*/ 2180954 h 2454221"/>
              <a:gd name="connsiteX5" fmla="*/ 1197959 w 10519585"/>
              <a:gd name="connsiteY5" fmla="*/ 2454221 h 2454221"/>
              <a:gd name="connsiteX6" fmla="*/ 766363 w 10519585"/>
              <a:gd name="connsiteY6" fmla="*/ 2182560 h 2454221"/>
              <a:gd name="connsiteX7" fmla="*/ 0 w 10519585"/>
              <a:gd name="connsiteY7" fmla="*/ 2172078 h 2454221"/>
              <a:gd name="connsiteX8" fmla="*/ 0 w 10519585"/>
              <a:gd name="connsiteY8" fmla="*/ 0 h 2454221"/>
              <a:gd name="connsiteX0" fmla="*/ 0 w 10519585"/>
              <a:gd name="connsiteY0" fmla="*/ 7222 h 2461443"/>
              <a:gd name="connsiteX1" fmla="*/ 2078338 w 10519585"/>
              <a:gd name="connsiteY1" fmla="*/ 0 h 2461443"/>
              <a:gd name="connsiteX2" fmla="*/ 10519585 w 10519585"/>
              <a:gd name="connsiteY2" fmla="*/ 1817287 h 2461443"/>
              <a:gd name="connsiteX3" fmla="*/ 3485218 w 10519585"/>
              <a:gd name="connsiteY3" fmla="*/ 2157634 h 2461443"/>
              <a:gd name="connsiteX4" fmla="*/ 1396983 w 10519585"/>
              <a:gd name="connsiteY4" fmla="*/ 2188176 h 2461443"/>
              <a:gd name="connsiteX5" fmla="*/ 1197959 w 10519585"/>
              <a:gd name="connsiteY5" fmla="*/ 2461443 h 2461443"/>
              <a:gd name="connsiteX6" fmla="*/ 766363 w 10519585"/>
              <a:gd name="connsiteY6" fmla="*/ 2189782 h 2461443"/>
              <a:gd name="connsiteX7" fmla="*/ 0 w 10519585"/>
              <a:gd name="connsiteY7" fmla="*/ 2179300 h 2461443"/>
              <a:gd name="connsiteX8" fmla="*/ 0 w 10519585"/>
              <a:gd name="connsiteY8" fmla="*/ 7222 h 2461443"/>
              <a:gd name="connsiteX0" fmla="*/ 0 w 3485217"/>
              <a:gd name="connsiteY0" fmla="*/ 7222 h 2461443"/>
              <a:gd name="connsiteX1" fmla="*/ 2078338 w 3485217"/>
              <a:gd name="connsiteY1" fmla="*/ 0 h 2461443"/>
              <a:gd name="connsiteX2" fmla="*/ 1950447 w 3485217"/>
              <a:gd name="connsiteY2" fmla="*/ 1593410 h 2461443"/>
              <a:gd name="connsiteX3" fmla="*/ 3485218 w 3485217"/>
              <a:gd name="connsiteY3" fmla="*/ 2157634 h 2461443"/>
              <a:gd name="connsiteX4" fmla="*/ 1396983 w 3485217"/>
              <a:gd name="connsiteY4" fmla="*/ 2188176 h 2461443"/>
              <a:gd name="connsiteX5" fmla="*/ 1197959 w 3485217"/>
              <a:gd name="connsiteY5" fmla="*/ 2461443 h 2461443"/>
              <a:gd name="connsiteX6" fmla="*/ 766363 w 3485217"/>
              <a:gd name="connsiteY6" fmla="*/ 2189782 h 2461443"/>
              <a:gd name="connsiteX7" fmla="*/ 0 w 3485217"/>
              <a:gd name="connsiteY7" fmla="*/ 2179300 h 2461443"/>
              <a:gd name="connsiteX8" fmla="*/ 0 w 3485217"/>
              <a:gd name="connsiteY8" fmla="*/ 7222 h 2461443"/>
              <a:gd name="connsiteX0" fmla="*/ 0 w 2078339"/>
              <a:gd name="connsiteY0" fmla="*/ 7222 h 2461443"/>
              <a:gd name="connsiteX1" fmla="*/ 2078338 w 2078339"/>
              <a:gd name="connsiteY1" fmla="*/ 0 h 2461443"/>
              <a:gd name="connsiteX2" fmla="*/ 1950447 w 2078339"/>
              <a:gd name="connsiteY2" fmla="*/ 1593410 h 2461443"/>
              <a:gd name="connsiteX3" fmla="*/ 1982426 w 2078339"/>
              <a:gd name="connsiteY3" fmla="*/ 2172077 h 2461443"/>
              <a:gd name="connsiteX4" fmla="*/ 1396983 w 2078339"/>
              <a:gd name="connsiteY4" fmla="*/ 2188176 h 2461443"/>
              <a:gd name="connsiteX5" fmla="*/ 1197959 w 2078339"/>
              <a:gd name="connsiteY5" fmla="*/ 2461443 h 2461443"/>
              <a:gd name="connsiteX6" fmla="*/ 766363 w 2078339"/>
              <a:gd name="connsiteY6" fmla="*/ 2189782 h 2461443"/>
              <a:gd name="connsiteX7" fmla="*/ 0 w 2078339"/>
              <a:gd name="connsiteY7" fmla="*/ 2179300 h 2461443"/>
              <a:gd name="connsiteX8" fmla="*/ 0 w 2078339"/>
              <a:gd name="connsiteY8" fmla="*/ 7222 h 2461443"/>
              <a:gd name="connsiteX0" fmla="*/ 0 w 2078339"/>
              <a:gd name="connsiteY0" fmla="*/ 7222 h 2461443"/>
              <a:gd name="connsiteX1" fmla="*/ 2078338 w 2078339"/>
              <a:gd name="connsiteY1" fmla="*/ 0 h 2461443"/>
              <a:gd name="connsiteX2" fmla="*/ 1982426 w 2078339"/>
              <a:gd name="connsiteY2" fmla="*/ 2172077 h 2461443"/>
              <a:gd name="connsiteX3" fmla="*/ 1396983 w 2078339"/>
              <a:gd name="connsiteY3" fmla="*/ 2188176 h 2461443"/>
              <a:gd name="connsiteX4" fmla="*/ 1197959 w 2078339"/>
              <a:gd name="connsiteY4" fmla="*/ 2461443 h 2461443"/>
              <a:gd name="connsiteX5" fmla="*/ 766363 w 2078339"/>
              <a:gd name="connsiteY5" fmla="*/ 2189782 h 2461443"/>
              <a:gd name="connsiteX6" fmla="*/ 0 w 2078339"/>
              <a:gd name="connsiteY6" fmla="*/ 2179300 h 2461443"/>
              <a:gd name="connsiteX7" fmla="*/ 0 w 2078339"/>
              <a:gd name="connsiteY7" fmla="*/ 7222 h 2461443"/>
              <a:gd name="connsiteX0" fmla="*/ 0 w 2078339"/>
              <a:gd name="connsiteY0" fmla="*/ 7222 h 2461443"/>
              <a:gd name="connsiteX1" fmla="*/ 2078338 w 2078339"/>
              <a:gd name="connsiteY1" fmla="*/ 0 h 2461443"/>
              <a:gd name="connsiteX2" fmla="*/ 1982426 w 2078339"/>
              <a:gd name="connsiteY2" fmla="*/ 2172077 h 2461443"/>
              <a:gd name="connsiteX3" fmla="*/ 1269085 w 2078339"/>
              <a:gd name="connsiteY3" fmla="*/ 2173732 h 2461443"/>
              <a:gd name="connsiteX4" fmla="*/ 1197959 w 2078339"/>
              <a:gd name="connsiteY4" fmla="*/ 2461443 h 2461443"/>
              <a:gd name="connsiteX5" fmla="*/ 766363 w 2078339"/>
              <a:gd name="connsiteY5" fmla="*/ 2189782 h 2461443"/>
              <a:gd name="connsiteX6" fmla="*/ 0 w 2078339"/>
              <a:gd name="connsiteY6" fmla="*/ 2179300 h 2461443"/>
              <a:gd name="connsiteX7" fmla="*/ 0 w 2078339"/>
              <a:gd name="connsiteY7" fmla="*/ 7222 h 246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8339" h="2461443">
                <a:moveTo>
                  <a:pt x="0" y="7222"/>
                </a:moveTo>
                <a:lnTo>
                  <a:pt x="2078338" y="0"/>
                </a:lnTo>
                <a:lnTo>
                  <a:pt x="1982426" y="2172077"/>
                </a:lnTo>
                <a:lnTo>
                  <a:pt x="1269085" y="2173732"/>
                </a:lnTo>
                <a:lnTo>
                  <a:pt x="1197959" y="2461443"/>
                </a:lnTo>
                <a:lnTo>
                  <a:pt x="766363" y="2189782"/>
                </a:lnTo>
                <a:lnTo>
                  <a:pt x="0" y="2179300"/>
                </a:lnTo>
                <a:lnTo>
                  <a:pt x="0" y="7222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50A4D-843A-DB44-96E1-7CDA6605A8A7}"/>
              </a:ext>
            </a:extLst>
          </p:cNvPr>
          <p:cNvSpPr/>
          <p:nvPr/>
        </p:nvSpPr>
        <p:spPr>
          <a:xfrm>
            <a:off x="7366969" y="1577925"/>
            <a:ext cx="48250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Are the outliers legit?</a:t>
            </a:r>
          </a:p>
        </p:txBody>
      </p:sp>
    </p:spTree>
    <p:extLst>
      <p:ext uri="{BB962C8B-B14F-4D97-AF65-F5344CB8AC3E}">
        <p14:creationId xmlns:p14="http://schemas.microsoft.com/office/powerpoint/2010/main" val="14874491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D0465-2D64-2748-8835-E73A9EA1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21" y="983807"/>
            <a:ext cx="8238068" cy="5782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70DFC3-7725-E949-BEB2-26DE8153007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59CE47-90FB-0941-AF53-3614F9135CC6}"/>
              </a:ext>
            </a:extLst>
          </p:cNvPr>
          <p:cNvSpPr txBox="1">
            <a:spLocks/>
          </p:cNvSpPr>
          <p:nvPr/>
        </p:nvSpPr>
        <p:spPr>
          <a:xfrm>
            <a:off x="2500381" y="88985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Communication</a:t>
            </a:r>
            <a:endParaRPr lang="en-US" sz="2800" dirty="0">
              <a:solidFill>
                <a:srgbClr val="FF8D8F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194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0B26C-FF09-884B-9FD1-925EE31EF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066800"/>
            <a:ext cx="7658100" cy="533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256E7-A4A9-1E42-8960-69D98E384E7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D660C4-A7CB-9743-941E-84D7D32BDD22}"/>
              </a:ext>
            </a:extLst>
          </p:cNvPr>
          <p:cNvSpPr txBox="1">
            <a:spLocks/>
          </p:cNvSpPr>
          <p:nvPr/>
        </p:nvSpPr>
        <p:spPr>
          <a:xfrm>
            <a:off x="2500381" y="88985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Communication</a:t>
            </a:r>
            <a:endParaRPr lang="en-US" sz="2800" dirty="0">
              <a:solidFill>
                <a:srgbClr val="FF8D8F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068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F8FBF-AEA1-E640-B98E-A7E13070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27" y="830261"/>
            <a:ext cx="8202484" cy="59356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AB9B92-8F4B-F74E-9207-C96E97E8B7C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BAC768-2654-E645-A355-380D462C0461}"/>
              </a:ext>
            </a:extLst>
          </p:cNvPr>
          <p:cNvSpPr txBox="1">
            <a:spLocks/>
          </p:cNvSpPr>
          <p:nvPr/>
        </p:nvSpPr>
        <p:spPr>
          <a:xfrm>
            <a:off x="2500381" y="88985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Communication</a:t>
            </a:r>
            <a:endParaRPr lang="en-US" sz="2800" dirty="0">
              <a:solidFill>
                <a:srgbClr val="FF8D8F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869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6217ED-0F77-1348-9E24-D3FFA1E10207}"/>
              </a:ext>
            </a:extLst>
          </p:cNvPr>
          <p:cNvSpPr txBox="1">
            <a:spLocks/>
          </p:cNvSpPr>
          <p:nvPr/>
        </p:nvSpPr>
        <p:spPr>
          <a:xfrm>
            <a:off x="1217339" y="566639"/>
            <a:ext cx="9532722" cy="5095608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Final Takeaways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How you choose to display your data greatly influences how people interpret the data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Humans are visual, </a:t>
            </a:r>
            <a:r>
              <a:rPr lang="en-US" sz="2400" i="1" dirty="0">
                <a:latin typeface="Avenir Next" panose="020B0503020202020204" pitchFamily="34" charset="0"/>
              </a:rPr>
              <a:t>emotional</a:t>
            </a:r>
            <a:r>
              <a:rPr lang="en-US" sz="2400" dirty="0">
                <a:latin typeface="Avenir Next" panose="020B0503020202020204" pitchFamily="34" charset="0"/>
              </a:rPr>
              <a:t> creations; make graphs that don’t make others </a:t>
            </a:r>
            <a:r>
              <a:rPr lang="en-US" sz="2400" b="1" dirty="0">
                <a:latin typeface="Avenir Next" panose="020B0503020202020204" pitchFamily="34" charset="0"/>
              </a:rPr>
              <a:t>feel</a:t>
            </a:r>
            <a:r>
              <a:rPr lang="en-US" sz="2400" dirty="0">
                <a:latin typeface="Avenir Next" panose="020B0503020202020204" pitchFamily="34" charset="0"/>
              </a:rPr>
              <a:t> confused, insulted, etc.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Your graphs should illicit good feelings and effectively convey your narrative</a:t>
            </a:r>
            <a:endParaRPr lang="en-US" sz="10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796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6217ED-0F77-1348-9E24-D3FFA1E10207}"/>
              </a:ext>
            </a:extLst>
          </p:cNvPr>
          <p:cNvSpPr txBox="1">
            <a:spLocks/>
          </p:cNvSpPr>
          <p:nvPr/>
        </p:nvSpPr>
        <p:spPr>
          <a:xfrm>
            <a:off x="1217339" y="566639"/>
            <a:ext cx="9532722" cy="5095608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Suggested Python Packages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Matplotlib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Seaborn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Next" panose="020B0503020202020204" pitchFamily="34" charset="0"/>
              </a:rPr>
              <a:t>plotly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Next" panose="020B0503020202020204" pitchFamily="34" charset="0"/>
              </a:rPr>
              <a:t>ggplot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10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420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6217ED-0F77-1348-9E24-D3FFA1E10207}"/>
              </a:ext>
            </a:extLst>
          </p:cNvPr>
          <p:cNvSpPr txBox="1">
            <a:spLocks/>
          </p:cNvSpPr>
          <p:nvPr/>
        </p:nvSpPr>
        <p:spPr>
          <a:xfrm>
            <a:off x="1217339" y="566639"/>
            <a:ext cx="9532722" cy="5095608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Further Good Examples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hlinkClick r:id="rId3"/>
              </a:rPr>
              <a:t>https://www.nytimes.com/</a:t>
            </a:r>
            <a:r>
              <a:rPr lang="en-US" sz="2400" dirty="0">
                <a:latin typeface="Avenir Next" panose="020B0503020202020204" pitchFamily="34" charset="0"/>
              </a:rPr>
              <a:t> tends to have incredibly high-quality visualizations that convey information seamlessly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hlinkClick r:id="rId4"/>
              </a:rPr>
              <a:t>https://www.reddit.com/r/dataisbeautiful/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Next" panose="020B0503020202020204" pitchFamily="34" charset="0"/>
                <a:hlinkClick r:id="rId5"/>
              </a:rPr>
              <a:t>fivethirtyeight.com</a:t>
            </a:r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456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595BED-D30B-FB4B-AF88-76136B62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77" y="207380"/>
            <a:ext cx="5293105" cy="5958957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CA42FA-FF47-7943-BD53-38A25C06B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1" y="207380"/>
            <a:ext cx="5718004" cy="5958957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75442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3189-C7FC-834F-922D-4FCFCA8B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7" y="93784"/>
            <a:ext cx="6578727" cy="6201507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CB25E1-55FE-C64D-923A-C687C6EEC2B6}"/>
              </a:ext>
            </a:extLst>
          </p:cNvPr>
          <p:cNvSpPr/>
          <p:nvPr/>
        </p:nvSpPr>
        <p:spPr>
          <a:xfrm>
            <a:off x="7303476" y="5928808"/>
            <a:ext cx="4146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projects.fivethirtyeight.com</a:t>
            </a:r>
            <a:r>
              <a:rPr lang="en-US" sz="1200" dirty="0">
                <a:hlinkClick r:id="rId4"/>
              </a:rPr>
              <a:t>/2016-election-forecast/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48269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EC42F-815A-3548-9137-09634381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1" y="0"/>
            <a:ext cx="892739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CB25E1-55FE-C64D-923A-C687C6EEC2B6}"/>
              </a:ext>
            </a:extLst>
          </p:cNvPr>
          <p:cNvSpPr/>
          <p:nvPr/>
        </p:nvSpPr>
        <p:spPr>
          <a:xfrm>
            <a:off x="7616092" y="196222"/>
            <a:ext cx="4146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projects.fivethirtyeight.com</a:t>
            </a:r>
            <a:r>
              <a:rPr lang="en-US" sz="1200" dirty="0">
                <a:hlinkClick r:id="rId4"/>
              </a:rPr>
              <a:t>/2020-election-forecast/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03268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B25E1-55FE-C64D-923A-C687C6EEC2B6}"/>
              </a:ext>
            </a:extLst>
          </p:cNvPr>
          <p:cNvSpPr/>
          <p:nvPr/>
        </p:nvSpPr>
        <p:spPr>
          <a:xfrm>
            <a:off x="6267938" y="3152001"/>
            <a:ext cx="4146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projects.fivethirtyeight.com</a:t>
            </a:r>
            <a:r>
              <a:rPr lang="en-US" sz="1200" dirty="0">
                <a:hlinkClick r:id="rId3"/>
              </a:rPr>
              <a:t>/2020-election-forecast/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30EA0-65F4-FA47-82F0-E855144A3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0" y="0"/>
            <a:ext cx="420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9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D23DB-1411-9843-9E76-FDF92A83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44" y="1085408"/>
            <a:ext cx="7871153" cy="511219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3810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CC093D-4EAF-6448-A370-72F02EAC4AC5}"/>
              </a:ext>
            </a:extLst>
          </p:cNvPr>
          <p:cNvSpPr txBox="1">
            <a:spLocks/>
          </p:cNvSpPr>
          <p:nvPr/>
        </p:nvSpPr>
        <p:spPr>
          <a:xfrm>
            <a:off x="274500" y="140777"/>
            <a:ext cx="114935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Avenir Next" panose="020B0503020202020204" pitchFamily="34" charset="0"/>
              </a:rPr>
              <a:t>EDA Refresher: </a:t>
            </a:r>
            <a:r>
              <a:rPr lang="en-US" sz="2800">
                <a:latin typeface="Avenir Next" panose="020B0503020202020204" pitchFamily="34" charset="0"/>
              </a:rPr>
              <a:t>English Premier League</a:t>
            </a:r>
            <a:endParaRPr lang="en-US" sz="28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835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130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2065335" y="2166502"/>
            <a:ext cx="8615248" cy="93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4000" b="1" dirty="0">
                <a:latin typeface="Avenir Roman" panose="02000503020000020003" pitchFamily="2" charset="0"/>
              </a:rPr>
              <a:t>Exercise time!</a:t>
            </a:r>
          </a:p>
        </p:txBody>
      </p:sp>
    </p:spTree>
    <p:extLst>
      <p:ext uri="{BB962C8B-B14F-4D97-AF65-F5344CB8AC3E}">
        <p14:creationId xmlns:p14="http://schemas.microsoft.com/office/powerpoint/2010/main" val="245187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B91FF-BAFB-E74C-A68E-3884C6EF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04" y="1219200"/>
            <a:ext cx="9480792" cy="44450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381000" dist="139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58225C-1247-FE4C-BB6C-B48887DF8055}"/>
              </a:ext>
            </a:extLst>
          </p:cNvPr>
          <p:cNvSpPr txBox="1">
            <a:spLocks/>
          </p:cNvSpPr>
          <p:nvPr/>
        </p:nvSpPr>
        <p:spPr>
          <a:xfrm>
            <a:off x="274500" y="140777"/>
            <a:ext cx="114935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Avenir Next" panose="020B0503020202020204" pitchFamily="34" charset="0"/>
              </a:rPr>
              <a:t>EDA Refresher: </a:t>
            </a:r>
            <a:r>
              <a:rPr lang="en-US" sz="2800">
                <a:latin typeface="Avenir Next" panose="020B0503020202020204" pitchFamily="34" charset="0"/>
              </a:rPr>
              <a:t>English Premier League</a:t>
            </a:r>
            <a:endParaRPr lang="en-US" sz="28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6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B91FF-BAFB-E74C-A68E-3884C6EF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04" y="1219200"/>
            <a:ext cx="9480792" cy="44450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381000" dist="139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2F064D0F-E3DD-7F40-B626-5C9DBB6AB66A}"/>
              </a:ext>
            </a:extLst>
          </p:cNvPr>
          <p:cNvSpPr/>
          <p:nvPr/>
        </p:nvSpPr>
        <p:spPr>
          <a:xfrm rot="16200000">
            <a:off x="3273205" y="3165695"/>
            <a:ext cx="3384993" cy="2082802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A62869-60D9-F947-A43D-1E515F8E7B44}"/>
              </a:ext>
            </a:extLst>
          </p:cNvPr>
          <p:cNvSpPr txBox="1">
            <a:spLocks/>
          </p:cNvSpPr>
          <p:nvPr/>
        </p:nvSpPr>
        <p:spPr>
          <a:xfrm>
            <a:off x="274500" y="140777"/>
            <a:ext cx="114935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  <a:latin typeface="Avenir Next" panose="020B0503020202020204" pitchFamily="34" charset="0"/>
              </a:rPr>
              <a:t>EDA Refresher: </a:t>
            </a:r>
            <a:r>
              <a:rPr lang="en-US" sz="2800" dirty="0">
                <a:latin typeface="Avenir Next" panose="020B0503020202020204" pitchFamily="34" charset="0"/>
              </a:rPr>
              <a:t>English Premier League</a:t>
            </a:r>
          </a:p>
        </p:txBody>
      </p:sp>
    </p:spTree>
    <p:extLst>
      <p:ext uri="{BB962C8B-B14F-4D97-AF65-F5344CB8AC3E}">
        <p14:creationId xmlns:p14="http://schemas.microsoft.com/office/powerpoint/2010/main" val="340538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AFC6A-4AD3-3F41-A7D0-D022ADA2426B}"/>
              </a:ext>
            </a:extLst>
          </p:cNvPr>
          <p:cNvSpPr/>
          <p:nvPr/>
        </p:nvSpPr>
        <p:spPr>
          <a:xfrm>
            <a:off x="1293363" y="1370750"/>
            <a:ext cx="2648576" cy="53689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0BB007-47A2-AF4D-A3A9-9BAB6D53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419B1-0669-954E-8C51-A1258AAD2075}"/>
              </a:ext>
            </a:extLst>
          </p:cNvPr>
          <p:cNvSpPr/>
          <p:nvPr/>
        </p:nvSpPr>
        <p:spPr>
          <a:xfrm>
            <a:off x="686073" y="5355002"/>
            <a:ext cx="1726108" cy="473206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DISCLAIMER</a:t>
            </a:r>
            <a:r>
              <a:rPr lang="en-US" dirty="0">
                <a:solidFill>
                  <a:schemeClr val="bg2"/>
                </a:solidFill>
                <a:latin typeface="Avenir Next" panose="020B0503020202020204" pitchFamily="34" charset="0"/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C433F5-CC4E-A446-A84E-F6A880A177FA}"/>
              </a:ext>
            </a:extLst>
          </p:cNvPr>
          <p:cNvSpPr/>
          <p:nvPr/>
        </p:nvSpPr>
        <p:spPr>
          <a:xfrm>
            <a:off x="2511545" y="5352558"/>
            <a:ext cx="8878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Next" panose="020B0503020202020204" pitchFamily="34" charset="0"/>
              </a:rPr>
              <a:t>Some of these examples involve political data. In no way should this be taken as a signal of my support or endorsement in any beliefs; the point is merely to convey good and bad choices when it comes to effective visualization.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32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1A7B203-D827-C24A-BDF2-59C14C281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D683F5-D6B7-3940-AA8C-9FDB2AA9E10E}"/>
              </a:ext>
            </a:extLst>
          </p:cNvPr>
          <p:cNvSpPr/>
          <p:nvPr/>
        </p:nvSpPr>
        <p:spPr>
          <a:xfrm>
            <a:off x="686073" y="5355002"/>
            <a:ext cx="1726108" cy="473206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DISCLAIMER</a:t>
            </a:r>
            <a:r>
              <a:rPr lang="en-US" dirty="0">
                <a:solidFill>
                  <a:schemeClr val="bg2"/>
                </a:solidFill>
                <a:latin typeface="Avenir Next" panose="020B0503020202020204" pitchFamily="34" charset="0"/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39546C-2DFD-6449-801E-93B083460EA6}"/>
              </a:ext>
            </a:extLst>
          </p:cNvPr>
          <p:cNvSpPr/>
          <p:nvPr/>
        </p:nvSpPr>
        <p:spPr>
          <a:xfrm>
            <a:off x="2511545" y="5352558"/>
            <a:ext cx="8878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Next" panose="020B0503020202020204" pitchFamily="34" charset="0"/>
              </a:rPr>
              <a:t>Some of these examples involve political data. In no way should this be taken as a signal of my support or endorsement in any beliefs; the point is merely to convey good and bad choices when it comes to effective visualization.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80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AFC6A-4AD3-3F41-A7D0-D022ADA2426B}"/>
              </a:ext>
            </a:extLst>
          </p:cNvPr>
          <p:cNvSpPr/>
          <p:nvPr/>
        </p:nvSpPr>
        <p:spPr>
          <a:xfrm>
            <a:off x="1324190" y="2079889"/>
            <a:ext cx="3620446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0BB007-47A2-AF4D-A3A9-9BAB6D53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E7ED8-C2BD-3441-B799-13F0C04B99F1}"/>
              </a:ext>
            </a:extLst>
          </p:cNvPr>
          <p:cNvSpPr/>
          <p:nvPr/>
        </p:nvSpPr>
        <p:spPr>
          <a:xfrm>
            <a:off x="686073" y="5355002"/>
            <a:ext cx="1726108" cy="473206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DISCLAIMER</a:t>
            </a:r>
            <a:r>
              <a:rPr lang="en-US" dirty="0">
                <a:solidFill>
                  <a:schemeClr val="bg2"/>
                </a:solidFill>
                <a:latin typeface="Avenir Next" panose="020B0503020202020204" pitchFamily="34" charset="0"/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6DB064-142A-C640-BDC0-5122979C17B8}"/>
              </a:ext>
            </a:extLst>
          </p:cNvPr>
          <p:cNvSpPr/>
          <p:nvPr/>
        </p:nvSpPr>
        <p:spPr>
          <a:xfrm>
            <a:off x="2511545" y="5352558"/>
            <a:ext cx="8878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Next" panose="020B0503020202020204" pitchFamily="34" charset="0"/>
              </a:rPr>
              <a:t>Some of these examples involve political data. In no way should this be taken as a signal of my support or endorsement in any beliefs; the point is merely to convey good and bad choices when it comes to effective visualization.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92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169939-9622-814C-84C1-3C0AA3CD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15" y="914400"/>
            <a:ext cx="9493317" cy="52881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379727-F901-B343-B1EF-D1A0E5DB321A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B930A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0381" y="-1"/>
            <a:ext cx="7191237" cy="567507"/>
          </a:xfrm>
        </p:spPr>
        <p:txBody>
          <a:bodyPr>
            <a:norm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Ineffective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US" sz="2800" dirty="0">
                <a:solidFill>
                  <a:srgbClr val="FFC000"/>
                </a:solidFill>
                <a:latin typeface="Avenir Next" panose="020B0503020202020204" pitchFamily="34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5880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9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AF5E19-7B93-7442-B2CB-2878AF24EC8F}"/>
              </a:ext>
            </a:extLst>
          </p:cNvPr>
          <p:cNvSpPr txBox="1"/>
          <p:nvPr/>
        </p:nvSpPr>
        <p:spPr>
          <a:xfrm>
            <a:off x="2218783" y="2611244"/>
            <a:ext cx="905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As the 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mat</a:t>
            </a:r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plot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lib</a:t>
            </a:r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 thickens …</a:t>
            </a:r>
          </a:p>
        </p:txBody>
      </p:sp>
    </p:spTree>
    <p:extLst>
      <p:ext uri="{BB962C8B-B14F-4D97-AF65-F5344CB8AC3E}">
        <p14:creationId xmlns:p14="http://schemas.microsoft.com/office/powerpoint/2010/main" val="280891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379727-F901-B343-B1EF-D1A0E5DB321A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B930A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0381" y="-1"/>
            <a:ext cx="7191237" cy="567507"/>
          </a:xfrm>
        </p:spPr>
        <p:txBody>
          <a:bodyPr>
            <a:norm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Ineffective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US" sz="2800" dirty="0">
                <a:solidFill>
                  <a:srgbClr val="FFC000"/>
                </a:solidFill>
                <a:latin typeface="Avenir Next" panose="020B0503020202020204" pitchFamily="34" charset="0"/>
              </a:rPr>
              <a:t>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3E874-CC75-3F4D-A418-FDA83061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99" y="1131461"/>
            <a:ext cx="6223000" cy="4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30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F7B2A-CF71-6A46-B471-C99E3E8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46" y="1663701"/>
            <a:ext cx="8991600" cy="4495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C588AD-267C-B241-B193-2CFD1932F1A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B930A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6F698AC-BB2D-6D4D-B662-06F99DD1D640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>
                <a:solidFill>
                  <a:srgbClr val="FFFF00"/>
                </a:solidFill>
                <a:latin typeface="Avenir Next" panose="020B0503020202020204" pitchFamily="34" charset="0"/>
              </a:rPr>
              <a:t>Ineffective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US" sz="2800">
                <a:solidFill>
                  <a:srgbClr val="FFC000"/>
                </a:solidFill>
                <a:latin typeface="Avenir Next" panose="020B0503020202020204" pitchFamily="34" charset="0"/>
              </a:rPr>
              <a:t>Visualization</a:t>
            </a:r>
            <a:endParaRPr lang="en-US" sz="2800" dirty="0">
              <a:solidFill>
                <a:srgbClr val="FFC0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29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4E9BD-0A5C-6845-B4BA-007811DD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5" y="1244600"/>
            <a:ext cx="11245265" cy="561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8275AB-3A2A-7246-BCFB-9DD29A1B5A1E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B930A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54D0A-4538-A943-9681-3FF236D99819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>
                <a:solidFill>
                  <a:srgbClr val="FFFF00"/>
                </a:solidFill>
                <a:latin typeface="Avenir Next" panose="020B0503020202020204" pitchFamily="34" charset="0"/>
              </a:rPr>
              <a:t>Ineffective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US" sz="2800">
                <a:solidFill>
                  <a:srgbClr val="FFC000"/>
                </a:solidFill>
                <a:latin typeface="Avenir Next" panose="020B0503020202020204" pitchFamily="34" charset="0"/>
              </a:rPr>
              <a:t>Visualization</a:t>
            </a:r>
            <a:endParaRPr lang="en-US" sz="2800" dirty="0">
              <a:solidFill>
                <a:srgbClr val="FFC0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33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0B768-C804-C146-B30D-BF5A4FEE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983807"/>
            <a:ext cx="7462550" cy="51619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709BD4-2D93-4F4B-B396-9D1B818A3903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B930A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9614AD-55FA-B947-8F87-690EFB8DF7DB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>
                <a:solidFill>
                  <a:srgbClr val="FFFF00"/>
                </a:solidFill>
                <a:latin typeface="Avenir Next" panose="020B0503020202020204" pitchFamily="34" charset="0"/>
              </a:rPr>
              <a:t>Ineffective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US" sz="2800">
                <a:solidFill>
                  <a:srgbClr val="FFC000"/>
                </a:solidFill>
                <a:latin typeface="Avenir Next" panose="020B0503020202020204" pitchFamily="34" charset="0"/>
              </a:rPr>
              <a:t>Visualization</a:t>
            </a:r>
            <a:endParaRPr lang="en-US" sz="2800" dirty="0">
              <a:solidFill>
                <a:srgbClr val="FFC0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461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AFC6A-4AD3-3F41-A7D0-D022ADA2426B}"/>
              </a:ext>
            </a:extLst>
          </p:cNvPr>
          <p:cNvSpPr/>
          <p:nvPr/>
        </p:nvSpPr>
        <p:spPr>
          <a:xfrm>
            <a:off x="1324190" y="2079889"/>
            <a:ext cx="3620446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0BB007-47A2-AF4D-A3A9-9BAB6D53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09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A182CA-A042-3147-9339-212ACBDFA7AD}"/>
              </a:ext>
            </a:extLst>
          </p:cNvPr>
          <p:cNvSpPr/>
          <p:nvPr/>
        </p:nvSpPr>
        <p:spPr>
          <a:xfrm>
            <a:off x="2173357" y="2715993"/>
            <a:ext cx="2877296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BED28EB-54FC-B141-B9F6-019A6FB63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64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F5F77C-E008-7D4A-834D-BB6B28C6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855122"/>
            <a:ext cx="5600700" cy="6002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83F85A-7B44-1A42-93CB-CC35705C5866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DBC03-D1F0-154E-8D65-140AF14456F3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3387040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36873-C336-D24E-80D9-1F9383F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00100"/>
            <a:ext cx="8347642" cy="605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C6AF75-0B5C-EE47-B394-A33EF1610CEE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837418-8041-8241-85B0-6B3838D76226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915750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36873-C336-D24E-80D9-1F9383F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100"/>
            <a:ext cx="8347642" cy="605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A10BC6-E327-844D-AE0E-CEB60B79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642" y="1399436"/>
            <a:ext cx="3844358" cy="54585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25D3FB-AFFB-5845-983F-245DCC576251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974461-ACB4-F34B-A717-625BF48AFE2D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995341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strike="sngStrike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 Real Story</a:t>
            </a:r>
          </a:p>
        </p:txBody>
      </p:sp>
    </p:spTree>
    <p:extLst>
      <p:ext uri="{BB962C8B-B14F-4D97-AF65-F5344CB8AC3E}">
        <p14:creationId xmlns:p14="http://schemas.microsoft.com/office/powerpoint/2010/main" val="1240134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3369A-26FB-0647-AC61-FD8F655A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99" y="983807"/>
            <a:ext cx="9147459" cy="52993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699ADA-BFF3-1E49-8882-14439543712D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398268-422A-5540-B20B-D5E4B2684F50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360781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0AC52-0E29-3C46-A7B0-B0064A09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507" y="6334048"/>
            <a:ext cx="27432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8B748-F289-5742-90AE-645114F2BF6C}"/>
              </a:ext>
            </a:extLst>
          </p:cNvPr>
          <p:cNvSpPr txBox="1">
            <a:spLocks/>
          </p:cNvSpPr>
          <p:nvPr/>
        </p:nvSpPr>
        <p:spPr>
          <a:xfrm>
            <a:off x="1051798" y="1622023"/>
            <a:ext cx="10121723" cy="4332727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lnSpc>
                <a:spcPct val="15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Homework 3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is </a:t>
            </a:r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due Oct 7 (Wed) @ 11:59pm</a:t>
            </a:r>
          </a:p>
          <a:p>
            <a:pPr marL="457189" indent="-457189">
              <a:lnSpc>
                <a:spcPct val="15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Didn’t submit </a:t>
            </a:r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Milestone 1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? Want to change project selection?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E-mail the helpline at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  <a:hlinkClick r:id="rId2"/>
              </a:rPr>
              <a:t>cs109a2020@gmail.com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Avenir Roman" panose="02000503020000020003" pitchFamily="2" charset="0"/>
            </a:endParaRPr>
          </a:p>
          <a:p>
            <a:pPr marL="457189" indent="-457189">
              <a:lnSpc>
                <a:spcPct val="15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After lecture, please update your Zoom to the latest version (5.3.1).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3F5407-B074-8142-A151-FE92B33B761F}"/>
              </a:ext>
            </a:extLst>
          </p:cNvPr>
          <p:cNvSpPr txBox="1">
            <a:spLocks/>
          </p:cNvSpPr>
          <p:nvPr/>
        </p:nvSpPr>
        <p:spPr>
          <a:xfrm>
            <a:off x="2862819" y="478771"/>
            <a:ext cx="6698717" cy="70480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latin typeface="Avenir Roman" panose="02000503020000020003" pitchFamily="2" charset="0"/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993026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3369A-26FB-0647-AC61-FD8F655A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007"/>
            <a:ext cx="9147459" cy="5299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A2C76C-179C-2440-B1AE-52F6588F4835}"/>
              </a:ext>
            </a:extLst>
          </p:cNvPr>
          <p:cNvSpPr/>
          <p:nvPr/>
        </p:nvSpPr>
        <p:spPr>
          <a:xfrm>
            <a:off x="0" y="806007"/>
            <a:ext cx="9144000" cy="5299330"/>
          </a:xfrm>
          <a:prstGeom prst="rect">
            <a:avLst/>
          </a:prstGeom>
          <a:solidFill>
            <a:srgbClr val="F9F9F9">
              <a:alpha val="81000"/>
            </a:srgbClr>
          </a:solidFill>
          <a:ln>
            <a:solidFill>
              <a:schemeClr val="accent1">
                <a:shade val="95000"/>
                <a:satMod val="105000"/>
                <a:alpha val="81000"/>
              </a:schemeClr>
            </a:solidFill>
          </a:ln>
          <a:effectLst>
            <a:outerShdw blurRad="40000" dist="23000" dir="5400000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9924C-A584-774D-8B85-333A9545E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28" y="1140160"/>
            <a:ext cx="9231172" cy="46310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106D55-FF11-1C48-9F20-09F9144FB5C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DAAF42-F2C6-F945-90AA-A7D00F2969BD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strike="sngStrike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 Real Story</a:t>
            </a:r>
          </a:p>
        </p:txBody>
      </p:sp>
    </p:spTree>
    <p:extLst>
      <p:ext uri="{BB962C8B-B14F-4D97-AF65-F5344CB8AC3E}">
        <p14:creationId xmlns:p14="http://schemas.microsoft.com/office/powerpoint/2010/main" val="3081747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2E94F-DDB5-2240-BFF8-E2D7090B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778" y="1300356"/>
            <a:ext cx="8019474" cy="50051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97406E-5E8B-1A40-AE23-235F25529BAA}"/>
              </a:ext>
            </a:extLst>
          </p:cNvPr>
          <p:cNvSpPr txBox="1">
            <a:spLocks/>
          </p:cNvSpPr>
          <p:nvPr/>
        </p:nvSpPr>
        <p:spPr>
          <a:xfrm>
            <a:off x="8210016" y="5875592"/>
            <a:ext cx="2115084" cy="334708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Avenir Next" panose="020B0503020202020204" pitchFamily="34" charset="0"/>
              </a:rPr>
              <a:t>October 1, 2019</a:t>
            </a:r>
            <a:endParaRPr lang="en-US" sz="18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FDCD2-CDCC-B242-B7B4-55ADCE053A4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EB56E1-F4EB-DC43-9F01-1C700FD223A5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1467084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88D62-E728-F640-A084-D8B1D0706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821341"/>
            <a:ext cx="5899150" cy="6036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ECA6FC-83A4-5347-9752-74216E71CDF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B4D1F5-4793-5048-A306-8E263806D60C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3081286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D17BC-007D-5A43-82B0-15BDA866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49" y="876300"/>
            <a:ext cx="8101521" cy="5060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1B470D-9936-6A4E-BD87-BB1AD99E9F71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9F93B9-1F68-CA42-A9EB-66EF0D33CF2E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1904312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A7BF4-8E79-4748-958B-0EE769D8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47" y="983807"/>
            <a:ext cx="6916506" cy="5270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63B4AB-7ED0-B249-93EE-EEDFEF2A442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D010D8-29B7-1E40-860E-8AFC0AD83929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strike="sngStrike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 Real Story</a:t>
            </a:r>
          </a:p>
        </p:txBody>
      </p:sp>
    </p:spTree>
    <p:extLst>
      <p:ext uri="{BB962C8B-B14F-4D97-AF65-F5344CB8AC3E}">
        <p14:creationId xmlns:p14="http://schemas.microsoft.com/office/powerpoint/2010/main" val="2918743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be proportional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C8B2B7-F865-5143-A461-6899C4898D46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BA6A54-37C3-3641-AA73-B8291A3C9EDD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237279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F1C4B-22DC-EB49-A114-652C4C81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778065"/>
            <a:ext cx="8083550" cy="60799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AEEC09-011A-434B-8422-AECB09C68C91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D2F6C4-4DD2-1B45-AAD7-192CDC3C477A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1798877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AFAED-030D-F94A-BDDD-6CDDCEEF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05135"/>
            <a:ext cx="8083550" cy="60661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1BBAC5-1F43-0C44-BD5A-4CF7A155512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48DBF0-93E7-9645-908C-6894C9E1D248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1636864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F2B5E-43AD-8C47-B67C-455F38E6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06992"/>
            <a:ext cx="8077200" cy="60510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C29846-4FF7-1348-B9E5-A54EA086CE2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52F0D5-0FCC-1040-89FE-59C8CDB84F31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1753622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AC77B-4635-F142-B158-0A8E78E9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12280"/>
            <a:ext cx="8051800" cy="6045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C2686-462C-204B-A8DA-B0856BA6F5E6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FD15B3-FB93-6540-983E-57CF4D06DA80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49700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ED4B9C1F-AFA3-A347-95F6-CFCF6368EFDC}"/>
              </a:ext>
            </a:extLst>
          </p:cNvPr>
          <p:cNvSpPr/>
          <p:nvPr/>
        </p:nvSpPr>
        <p:spPr>
          <a:xfrm>
            <a:off x="1257876" y="4759157"/>
            <a:ext cx="1939543" cy="1020285"/>
          </a:xfrm>
          <a:custGeom>
            <a:avLst/>
            <a:gdLst>
              <a:gd name="connsiteX0" fmla="*/ 89209 w 1661531"/>
              <a:gd name="connsiteY0" fmla="*/ 223024 h 903249"/>
              <a:gd name="connsiteX1" fmla="*/ 144965 w 1661531"/>
              <a:gd name="connsiteY1" fmla="*/ 144966 h 903249"/>
              <a:gd name="connsiteX2" fmla="*/ 167268 w 1661531"/>
              <a:gd name="connsiteY2" fmla="*/ 167268 h 903249"/>
              <a:gd name="connsiteX3" fmla="*/ 178419 w 1661531"/>
              <a:gd name="connsiteY3" fmla="*/ 200722 h 903249"/>
              <a:gd name="connsiteX4" fmla="*/ 267629 w 1661531"/>
              <a:gd name="connsiteY4" fmla="*/ 78058 h 903249"/>
              <a:gd name="connsiteX5" fmla="*/ 301082 w 1661531"/>
              <a:gd name="connsiteY5" fmla="*/ 55756 h 903249"/>
              <a:gd name="connsiteX6" fmla="*/ 312234 w 1661531"/>
              <a:gd name="connsiteY6" fmla="*/ 100361 h 903249"/>
              <a:gd name="connsiteX7" fmla="*/ 356839 w 1661531"/>
              <a:gd name="connsiteY7" fmla="*/ 156117 h 903249"/>
              <a:gd name="connsiteX8" fmla="*/ 412595 w 1661531"/>
              <a:gd name="connsiteY8" fmla="*/ 89209 h 903249"/>
              <a:gd name="connsiteX9" fmla="*/ 446048 w 1661531"/>
              <a:gd name="connsiteY9" fmla="*/ 66907 h 903249"/>
              <a:gd name="connsiteX10" fmla="*/ 468351 w 1661531"/>
              <a:gd name="connsiteY10" fmla="*/ 100361 h 903249"/>
              <a:gd name="connsiteX11" fmla="*/ 490653 w 1661531"/>
              <a:gd name="connsiteY11" fmla="*/ 144966 h 903249"/>
              <a:gd name="connsiteX12" fmla="*/ 512956 w 1661531"/>
              <a:gd name="connsiteY12" fmla="*/ 167268 h 903249"/>
              <a:gd name="connsiteX13" fmla="*/ 591014 w 1661531"/>
              <a:gd name="connsiteY13" fmla="*/ 66907 h 903249"/>
              <a:gd name="connsiteX14" fmla="*/ 613317 w 1661531"/>
              <a:gd name="connsiteY14" fmla="*/ 0 h 903249"/>
              <a:gd name="connsiteX15" fmla="*/ 646770 w 1661531"/>
              <a:gd name="connsiteY15" fmla="*/ 22302 h 903249"/>
              <a:gd name="connsiteX16" fmla="*/ 713678 w 1661531"/>
              <a:gd name="connsiteY16" fmla="*/ 167268 h 903249"/>
              <a:gd name="connsiteX17" fmla="*/ 747131 w 1661531"/>
              <a:gd name="connsiteY17" fmla="*/ 189570 h 903249"/>
              <a:gd name="connsiteX18" fmla="*/ 769434 w 1661531"/>
              <a:gd name="connsiteY18" fmla="*/ 156117 h 903249"/>
              <a:gd name="connsiteX19" fmla="*/ 780585 w 1661531"/>
              <a:gd name="connsiteY19" fmla="*/ 122663 h 903249"/>
              <a:gd name="connsiteX20" fmla="*/ 847492 w 1661531"/>
              <a:gd name="connsiteY20" fmla="*/ 33453 h 903249"/>
              <a:gd name="connsiteX21" fmla="*/ 892097 w 1661531"/>
              <a:gd name="connsiteY21" fmla="*/ 55756 h 903249"/>
              <a:gd name="connsiteX22" fmla="*/ 903248 w 1661531"/>
              <a:gd name="connsiteY22" fmla="*/ 89209 h 903249"/>
              <a:gd name="connsiteX23" fmla="*/ 925551 w 1661531"/>
              <a:gd name="connsiteY23" fmla="*/ 111512 h 903249"/>
              <a:gd name="connsiteX24" fmla="*/ 970156 w 1661531"/>
              <a:gd name="connsiteY24" fmla="*/ 167268 h 903249"/>
              <a:gd name="connsiteX25" fmla="*/ 1003609 w 1661531"/>
              <a:gd name="connsiteY25" fmla="*/ 178419 h 903249"/>
              <a:gd name="connsiteX26" fmla="*/ 1037063 w 1661531"/>
              <a:gd name="connsiteY26" fmla="*/ 167268 h 903249"/>
              <a:gd name="connsiteX27" fmla="*/ 1070517 w 1661531"/>
              <a:gd name="connsiteY27" fmla="*/ 122663 h 903249"/>
              <a:gd name="connsiteX28" fmla="*/ 1103970 w 1661531"/>
              <a:gd name="connsiteY28" fmla="*/ 89209 h 903249"/>
              <a:gd name="connsiteX29" fmla="*/ 1148575 w 1661531"/>
              <a:gd name="connsiteY29" fmla="*/ 33453 h 903249"/>
              <a:gd name="connsiteX30" fmla="*/ 1182029 w 1661531"/>
              <a:gd name="connsiteY30" fmla="*/ 22302 h 903249"/>
              <a:gd name="connsiteX31" fmla="*/ 1248936 w 1661531"/>
              <a:gd name="connsiteY31" fmla="*/ 78058 h 903249"/>
              <a:gd name="connsiteX32" fmla="*/ 1271239 w 1661531"/>
              <a:gd name="connsiteY32" fmla="*/ 111512 h 903249"/>
              <a:gd name="connsiteX33" fmla="*/ 1315843 w 1661531"/>
              <a:gd name="connsiteY33" fmla="*/ 167268 h 903249"/>
              <a:gd name="connsiteX34" fmla="*/ 1338146 w 1661531"/>
              <a:gd name="connsiteY34" fmla="*/ 144966 h 903249"/>
              <a:gd name="connsiteX35" fmla="*/ 1371600 w 1661531"/>
              <a:gd name="connsiteY35" fmla="*/ 122663 h 903249"/>
              <a:gd name="connsiteX36" fmla="*/ 1460809 w 1661531"/>
              <a:gd name="connsiteY36" fmla="*/ 55756 h 903249"/>
              <a:gd name="connsiteX37" fmla="*/ 1483112 w 1661531"/>
              <a:gd name="connsiteY37" fmla="*/ 100361 h 903249"/>
              <a:gd name="connsiteX38" fmla="*/ 1471960 w 1661531"/>
              <a:gd name="connsiteY38" fmla="*/ 144966 h 903249"/>
              <a:gd name="connsiteX39" fmla="*/ 1483112 w 1661531"/>
              <a:gd name="connsiteY39" fmla="*/ 200722 h 903249"/>
              <a:gd name="connsiteX40" fmla="*/ 1516565 w 1661531"/>
              <a:gd name="connsiteY40" fmla="*/ 189570 h 903249"/>
              <a:gd name="connsiteX41" fmla="*/ 1550019 w 1661531"/>
              <a:gd name="connsiteY41" fmla="*/ 189570 h 903249"/>
              <a:gd name="connsiteX42" fmla="*/ 1561170 w 1661531"/>
              <a:gd name="connsiteY42" fmla="*/ 223024 h 903249"/>
              <a:gd name="connsiteX43" fmla="*/ 1583473 w 1661531"/>
              <a:gd name="connsiteY43" fmla="*/ 267629 h 903249"/>
              <a:gd name="connsiteX44" fmla="*/ 1628078 w 1661531"/>
              <a:gd name="connsiteY44" fmla="*/ 323385 h 903249"/>
              <a:gd name="connsiteX45" fmla="*/ 1661531 w 1661531"/>
              <a:gd name="connsiteY45" fmla="*/ 334536 h 903249"/>
              <a:gd name="connsiteX46" fmla="*/ 1628078 w 1661531"/>
              <a:gd name="connsiteY46" fmla="*/ 345688 h 903249"/>
              <a:gd name="connsiteX47" fmla="*/ 1583473 w 1661531"/>
              <a:gd name="connsiteY47" fmla="*/ 390292 h 903249"/>
              <a:gd name="connsiteX48" fmla="*/ 1605775 w 1661531"/>
              <a:gd name="connsiteY48" fmla="*/ 412595 h 903249"/>
              <a:gd name="connsiteX49" fmla="*/ 1572321 w 1661531"/>
              <a:gd name="connsiteY49" fmla="*/ 423746 h 903249"/>
              <a:gd name="connsiteX50" fmla="*/ 1583473 w 1661531"/>
              <a:gd name="connsiteY50" fmla="*/ 468351 h 903249"/>
              <a:gd name="connsiteX51" fmla="*/ 1628078 w 1661531"/>
              <a:gd name="connsiteY51" fmla="*/ 524107 h 903249"/>
              <a:gd name="connsiteX52" fmla="*/ 1616926 w 1661531"/>
              <a:gd name="connsiteY52" fmla="*/ 602166 h 903249"/>
              <a:gd name="connsiteX53" fmla="*/ 1639229 w 1661531"/>
              <a:gd name="connsiteY53" fmla="*/ 669073 h 903249"/>
              <a:gd name="connsiteX54" fmla="*/ 1538868 w 1661531"/>
              <a:gd name="connsiteY54" fmla="*/ 702527 h 903249"/>
              <a:gd name="connsiteX55" fmla="*/ 1505414 w 1661531"/>
              <a:gd name="connsiteY55" fmla="*/ 724829 h 903249"/>
              <a:gd name="connsiteX56" fmla="*/ 1460809 w 1661531"/>
              <a:gd name="connsiteY56" fmla="*/ 747131 h 903249"/>
              <a:gd name="connsiteX57" fmla="*/ 1416204 w 1661531"/>
              <a:gd name="connsiteY57" fmla="*/ 691375 h 903249"/>
              <a:gd name="connsiteX58" fmla="*/ 1382751 w 1661531"/>
              <a:gd name="connsiteY58" fmla="*/ 680224 h 903249"/>
              <a:gd name="connsiteX59" fmla="*/ 1349297 w 1661531"/>
              <a:gd name="connsiteY59" fmla="*/ 735980 h 903249"/>
              <a:gd name="connsiteX60" fmla="*/ 1326995 w 1661531"/>
              <a:gd name="connsiteY60" fmla="*/ 758283 h 903249"/>
              <a:gd name="connsiteX61" fmla="*/ 1282390 w 1661531"/>
              <a:gd name="connsiteY61" fmla="*/ 747131 h 903249"/>
              <a:gd name="connsiteX62" fmla="*/ 1260087 w 1661531"/>
              <a:gd name="connsiteY62" fmla="*/ 724829 h 903249"/>
              <a:gd name="connsiteX63" fmla="*/ 1215482 w 1661531"/>
              <a:gd name="connsiteY63" fmla="*/ 747131 h 903249"/>
              <a:gd name="connsiteX64" fmla="*/ 1126273 w 1661531"/>
              <a:gd name="connsiteY64" fmla="*/ 847492 h 903249"/>
              <a:gd name="connsiteX65" fmla="*/ 1103970 w 1661531"/>
              <a:gd name="connsiteY65" fmla="*/ 825190 h 903249"/>
              <a:gd name="connsiteX66" fmla="*/ 1092819 w 1661531"/>
              <a:gd name="connsiteY66" fmla="*/ 791736 h 903249"/>
              <a:gd name="connsiteX67" fmla="*/ 1059365 w 1661531"/>
              <a:gd name="connsiteY67" fmla="*/ 780585 h 903249"/>
              <a:gd name="connsiteX68" fmla="*/ 981307 w 1661531"/>
              <a:gd name="connsiteY68" fmla="*/ 869795 h 903249"/>
              <a:gd name="connsiteX69" fmla="*/ 959004 w 1661531"/>
              <a:gd name="connsiteY69" fmla="*/ 892097 h 903249"/>
              <a:gd name="connsiteX70" fmla="*/ 892097 w 1661531"/>
              <a:gd name="connsiteY70" fmla="*/ 847492 h 903249"/>
              <a:gd name="connsiteX71" fmla="*/ 847492 w 1661531"/>
              <a:gd name="connsiteY71" fmla="*/ 802888 h 903249"/>
              <a:gd name="connsiteX72" fmla="*/ 791736 w 1661531"/>
              <a:gd name="connsiteY72" fmla="*/ 847492 h 903249"/>
              <a:gd name="connsiteX73" fmla="*/ 758282 w 1661531"/>
              <a:gd name="connsiteY73" fmla="*/ 869795 h 903249"/>
              <a:gd name="connsiteX74" fmla="*/ 724829 w 1661531"/>
              <a:gd name="connsiteY74" fmla="*/ 903249 h 903249"/>
              <a:gd name="connsiteX75" fmla="*/ 691375 w 1661531"/>
              <a:gd name="connsiteY75" fmla="*/ 791736 h 903249"/>
              <a:gd name="connsiteX76" fmla="*/ 635619 w 1661531"/>
              <a:gd name="connsiteY76" fmla="*/ 802888 h 903249"/>
              <a:gd name="connsiteX77" fmla="*/ 591014 w 1661531"/>
              <a:gd name="connsiteY77" fmla="*/ 825190 h 903249"/>
              <a:gd name="connsiteX78" fmla="*/ 557560 w 1661531"/>
              <a:gd name="connsiteY78" fmla="*/ 836341 h 903249"/>
              <a:gd name="connsiteX79" fmla="*/ 512956 w 1661531"/>
              <a:gd name="connsiteY79" fmla="*/ 825190 h 903249"/>
              <a:gd name="connsiteX80" fmla="*/ 490653 w 1661531"/>
              <a:gd name="connsiteY80" fmla="*/ 758283 h 903249"/>
              <a:gd name="connsiteX81" fmla="*/ 479502 w 1661531"/>
              <a:gd name="connsiteY81" fmla="*/ 691375 h 903249"/>
              <a:gd name="connsiteX82" fmla="*/ 434897 w 1661531"/>
              <a:gd name="connsiteY82" fmla="*/ 713678 h 903249"/>
              <a:gd name="connsiteX83" fmla="*/ 367990 w 1661531"/>
              <a:gd name="connsiteY83" fmla="*/ 758283 h 903249"/>
              <a:gd name="connsiteX84" fmla="*/ 345687 w 1661531"/>
              <a:gd name="connsiteY84" fmla="*/ 780585 h 903249"/>
              <a:gd name="connsiteX85" fmla="*/ 289931 w 1661531"/>
              <a:gd name="connsiteY85" fmla="*/ 769434 h 903249"/>
              <a:gd name="connsiteX86" fmla="*/ 267629 w 1661531"/>
              <a:gd name="connsiteY86" fmla="*/ 735980 h 903249"/>
              <a:gd name="connsiteX87" fmla="*/ 245326 w 1661531"/>
              <a:gd name="connsiteY87" fmla="*/ 657922 h 903249"/>
              <a:gd name="connsiteX88" fmla="*/ 178419 w 1661531"/>
              <a:gd name="connsiteY88" fmla="*/ 691375 h 903249"/>
              <a:gd name="connsiteX89" fmla="*/ 133814 w 1661531"/>
              <a:gd name="connsiteY89" fmla="*/ 713678 h 903249"/>
              <a:gd name="connsiteX90" fmla="*/ 66907 w 1661531"/>
              <a:gd name="connsiteY90" fmla="*/ 735980 h 903249"/>
              <a:gd name="connsiteX91" fmla="*/ 55756 w 1661531"/>
              <a:gd name="connsiteY91" fmla="*/ 657922 h 903249"/>
              <a:gd name="connsiteX92" fmla="*/ 78058 w 1661531"/>
              <a:gd name="connsiteY92" fmla="*/ 591014 h 903249"/>
              <a:gd name="connsiteX93" fmla="*/ 33453 w 1661531"/>
              <a:gd name="connsiteY93" fmla="*/ 546409 h 903249"/>
              <a:gd name="connsiteX94" fmla="*/ 0 w 1661531"/>
              <a:gd name="connsiteY94" fmla="*/ 524107 h 903249"/>
              <a:gd name="connsiteX95" fmla="*/ 66907 w 1661531"/>
              <a:gd name="connsiteY95" fmla="*/ 490653 h 903249"/>
              <a:gd name="connsiteX96" fmla="*/ 44604 w 1661531"/>
              <a:gd name="connsiteY96" fmla="*/ 367990 h 903249"/>
              <a:gd name="connsiteX97" fmla="*/ 22302 w 1661531"/>
              <a:gd name="connsiteY97" fmla="*/ 334536 h 903249"/>
              <a:gd name="connsiteX98" fmla="*/ 89209 w 1661531"/>
              <a:gd name="connsiteY98" fmla="*/ 223024 h 90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661531" h="903249">
                <a:moveTo>
                  <a:pt x="89209" y="223024"/>
                </a:moveTo>
                <a:cubicBezTo>
                  <a:pt x="109653" y="191429"/>
                  <a:pt x="108219" y="144966"/>
                  <a:pt x="144965" y="144966"/>
                </a:cubicBezTo>
                <a:cubicBezTo>
                  <a:pt x="155478" y="144966"/>
                  <a:pt x="159834" y="159834"/>
                  <a:pt x="167268" y="167268"/>
                </a:cubicBezTo>
                <a:cubicBezTo>
                  <a:pt x="170985" y="178419"/>
                  <a:pt x="168854" y="207554"/>
                  <a:pt x="178419" y="200722"/>
                </a:cubicBezTo>
                <a:cubicBezTo>
                  <a:pt x="299292" y="114383"/>
                  <a:pt x="208148" y="137539"/>
                  <a:pt x="267629" y="78058"/>
                </a:cubicBezTo>
                <a:cubicBezTo>
                  <a:pt x="277106" y="68581"/>
                  <a:pt x="289931" y="63190"/>
                  <a:pt x="301082" y="55756"/>
                </a:cubicBezTo>
                <a:cubicBezTo>
                  <a:pt x="304799" y="70624"/>
                  <a:pt x="306197" y="86274"/>
                  <a:pt x="312234" y="100361"/>
                </a:cubicBezTo>
                <a:cubicBezTo>
                  <a:pt x="322785" y="124979"/>
                  <a:pt x="338854" y="138132"/>
                  <a:pt x="356839" y="156117"/>
                </a:cubicBezTo>
                <a:cubicBezTo>
                  <a:pt x="373106" y="134428"/>
                  <a:pt x="390441" y="106932"/>
                  <a:pt x="412595" y="89209"/>
                </a:cubicBezTo>
                <a:cubicBezTo>
                  <a:pt x="423060" y="80837"/>
                  <a:pt x="434897" y="74341"/>
                  <a:pt x="446048" y="66907"/>
                </a:cubicBezTo>
                <a:cubicBezTo>
                  <a:pt x="453482" y="78058"/>
                  <a:pt x="461702" y="88725"/>
                  <a:pt x="468351" y="100361"/>
                </a:cubicBezTo>
                <a:cubicBezTo>
                  <a:pt x="476598" y="114794"/>
                  <a:pt x="481432" y="131135"/>
                  <a:pt x="490653" y="144966"/>
                </a:cubicBezTo>
                <a:cubicBezTo>
                  <a:pt x="496485" y="153714"/>
                  <a:pt x="505522" y="159834"/>
                  <a:pt x="512956" y="167268"/>
                </a:cubicBezTo>
                <a:cubicBezTo>
                  <a:pt x="541819" y="138404"/>
                  <a:pt x="577676" y="106919"/>
                  <a:pt x="591014" y="66907"/>
                </a:cubicBezTo>
                <a:lnTo>
                  <a:pt x="613317" y="0"/>
                </a:lnTo>
                <a:cubicBezTo>
                  <a:pt x="624468" y="7434"/>
                  <a:pt x="638980" y="11396"/>
                  <a:pt x="646770" y="22302"/>
                </a:cubicBezTo>
                <a:cubicBezTo>
                  <a:pt x="674766" y="61496"/>
                  <a:pt x="671174" y="138932"/>
                  <a:pt x="713678" y="167268"/>
                </a:cubicBezTo>
                <a:lnTo>
                  <a:pt x="747131" y="189570"/>
                </a:lnTo>
                <a:cubicBezTo>
                  <a:pt x="754565" y="178419"/>
                  <a:pt x="763440" y="168104"/>
                  <a:pt x="769434" y="156117"/>
                </a:cubicBezTo>
                <a:cubicBezTo>
                  <a:pt x="774691" y="145603"/>
                  <a:pt x="774877" y="132938"/>
                  <a:pt x="780585" y="122663"/>
                </a:cubicBezTo>
                <a:cubicBezTo>
                  <a:pt x="812106" y="65925"/>
                  <a:pt x="813656" y="67290"/>
                  <a:pt x="847492" y="33453"/>
                </a:cubicBezTo>
                <a:cubicBezTo>
                  <a:pt x="862360" y="40887"/>
                  <a:pt x="880342" y="44001"/>
                  <a:pt x="892097" y="55756"/>
                </a:cubicBezTo>
                <a:cubicBezTo>
                  <a:pt x="900408" y="64067"/>
                  <a:pt x="897200" y="79130"/>
                  <a:pt x="903248" y="89209"/>
                </a:cubicBezTo>
                <a:cubicBezTo>
                  <a:pt x="908657" y="98224"/>
                  <a:pt x="918983" y="103302"/>
                  <a:pt x="925551" y="111512"/>
                </a:cubicBezTo>
                <a:cubicBezTo>
                  <a:pt x="939579" y="129047"/>
                  <a:pt x="949441" y="154839"/>
                  <a:pt x="970156" y="167268"/>
                </a:cubicBezTo>
                <a:cubicBezTo>
                  <a:pt x="980235" y="173315"/>
                  <a:pt x="992458" y="174702"/>
                  <a:pt x="1003609" y="178419"/>
                </a:cubicBezTo>
                <a:cubicBezTo>
                  <a:pt x="1014760" y="174702"/>
                  <a:pt x="1028033" y="174793"/>
                  <a:pt x="1037063" y="167268"/>
                </a:cubicBezTo>
                <a:cubicBezTo>
                  <a:pt x="1051341" y="155370"/>
                  <a:pt x="1058422" y="136774"/>
                  <a:pt x="1070517" y="122663"/>
                </a:cubicBezTo>
                <a:cubicBezTo>
                  <a:pt x="1080780" y="110689"/>
                  <a:pt x="1093874" y="101324"/>
                  <a:pt x="1103970" y="89209"/>
                </a:cubicBezTo>
                <a:cubicBezTo>
                  <a:pt x="1119161" y="70980"/>
                  <a:pt x="1126951" y="46427"/>
                  <a:pt x="1148575" y="33453"/>
                </a:cubicBezTo>
                <a:cubicBezTo>
                  <a:pt x="1158654" y="27405"/>
                  <a:pt x="1170878" y="26019"/>
                  <a:pt x="1182029" y="22302"/>
                </a:cubicBezTo>
                <a:cubicBezTo>
                  <a:pt x="1214920" y="44230"/>
                  <a:pt x="1222106" y="45863"/>
                  <a:pt x="1248936" y="78058"/>
                </a:cubicBezTo>
                <a:cubicBezTo>
                  <a:pt x="1257516" y="88354"/>
                  <a:pt x="1263805" y="100361"/>
                  <a:pt x="1271239" y="111512"/>
                </a:cubicBezTo>
                <a:cubicBezTo>
                  <a:pt x="1278202" y="132401"/>
                  <a:pt x="1282217" y="167268"/>
                  <a:pt x="1315843" y="167268"/>
                </a:cubicBezTo>
                <a:cubicBezTo>
                  <a:pt x="1326356" y="167268"/>
                  <a:pt x="1329936" y="151534"/>
                  <a:pt x="1338146" y="144966"/>
                </a:cubicBezTo>
                <a:cubicBezTo>
                  <a:pt x="1348611" y="136594"/>
                  <a:pt x="1361514" y="131488"/>
                  <a:pt x="1371600" y="122663"/>
                </a:cubicBezTo>
                <a:cubicBezTo>
                  <a:pt x="1450452" y="53667"/>
                  <a:pt x="1395809" y="77423"/>
                  <a:pt x="1460809" y="55756"/>
                </a:cubicBezTo>
                <a:cubicBezTo>
                  <a:pt x="1468243" y="70624"/>
                  <a:pt x="1481050" y="83866"/>
                  <a:pt x="1483112" y="100361"/>
                </a:cubicBezTo>
                <a:cubicBezTo>
                  <a:pt x="1485013" y="115569"/>
                  <a:pt x="1471960" y="129640"/>
                  <a:pt x="1471960" y="144966"/>
                </a:cubicBezTo>
                <a:cubicBezTo>
                  <a:pt x="1471960" y="163919"/>
                  <a:pt x="1479395" y="182137"/>
                  <a:pt x="1483112" y="200722"/>
                </a:cubicBezTo>
                <a:cubicBezTo>
                  <a:pt x="1494263" y="197005"/>
                  <a:pt x="1505091" y="192120"/>
                  <a:pt x="1516565" y="189570"/>
                </a:cubicBezTo>
                <a:cubicBezTo>
                  <a:pt x="1634332" y="163399"/>
                  <a:pt x="1584511" y="178073"/>
                  <a:pt x="1550019" y="189570"/>
                </a:cubicBezTo>
                <a:cubicBezTo>
                  <a:pt x="1553736" y="200721"/>
                  <a:pt x="1552858" y="214712"/>
                  <a:pt x="1561170" y="223024"/>
                </a:cubicBezTo>
                <a:cubicBezTo>
                  <a:pt x="1598341" y="260195"/>
                  <a:pt x="1605775" y="200720"/>
                  <a:pt x="1583473" y="267629"/>
                </a:cubicBezTo>
                <a:cubicBezTo>
                  <a:pt x="1593604" y="282826"/>
                  <a:pt x="1610420" y="312791"/>
                  <a:pt x="1628078" y="323385"/>
                </a:cubicBezTo>
                <a:cubicBezTo>
                  <a:pt x="1638157" y="329432"/>
                  <a:pt x="1650380" y="330819"/>
                  <a:pt x="1661531" y="334536"/>
                </a:cubicBezTo>
                <a:cubicBezTo>
                  <a:pt x="1650380" y="338253"/>
                  <a:pt x="1639481" y="342837"/>
                  <a:pt x="1628078" y="345688"/>
                </a:cubicBezTo>
                <a:cubicBezTo>
                  <a:pt x="1581781" y="357263"/>
                  <a:pt x="1553312" y="340025"/>
                  <a:pt x="1583473" y="390292"/>
                </a:cubicBezTo>
                <a:cubicBezTo>
                  <a:pt x="1588882" y="399307"/>
                  <a:pt x="1598341" y="405161"/>
                  <a:pt x="1605775" y="412595"/>
                </a:cubicBezTo>
                <a:cubicBezTo>
                  <a:pt x="1594624" y="416312"/>
                  <a:pt x="1576686" y="412832"/>
                  <a:pt x="1572321" y="423746"/>
                </a:cubicBezTo>
                <a:cubicBezTo>
                  <a:pt x="1566629" y="437976"/>
                  <a:pt x="1577436" y="454264"/>
                  <a:pt x="1583473" y="468351"/>
                </a:cubicBezTo>
                <a:cubicBezTo>
                  <a:pt x="1594025" y="492972"/>
                  <a:pt x="1610091" y="506120"/>
                  <a:pt x="1628078" y="524107"/>
                </a:cubicBezTo>
                <a:cubicBezTo>
                  <a:pt x="1594467" y="557717"/>
                  <a:pt x="1599938" y="539875"/>
                  <a:pt x="1616926" y="602166"/>
                </a:cubicBezTo>
                <a:cubicBezTo>
                  <a:pt x="1623112" y="624846"/>
                  <a:pt x="1639229" y="669073"/>
                  <a:pt x="1639229" y="669073"/>
                </a:cubicBezTo>
                <a:cubicBezTo>
                  <a:pt x="1581222" y="727080"/>
                  <a:pt x="1615243" y="717802"/>
                  <a:pt x="1538868" y="702527"/>
                </a:cubicBezTo>
                <a:cubicBezTo>
                  <a:pt x="1527717" y="709961"/>
                  <a:pt x="1513786" y="714364"/>
                  <a:pt x="1505414" y="724829"/>
                </a:cubicBezTo>
                <a:cubicBezTo>
                  <a:pt x="1474112" y="763956"/>
                  <a:pt x="1521848" y="767479"/>
                  <a:pt x="1460809" y="747131"/>
                </a:cubicBezTo>
                <a:cubicBezTo>
                  <a:pt x="1450679" y="731936"/>
                  <a:pt x="1433859" y="701968"/>
                  <a:pt x="1416204" y="691375"/>
                </a:cubicBezTo>
                <a:cubicBezTo>
                  <a:pt x="1406125" y="685327"/>
                  <a:pt x="1393902" y="683941"/>
                  <a:pt x="1382751" y="680224"/>
                </a:cubicBezTo>
                <a:cubicBezTo>
                  <a:pt x="1371600" y="698809"/>
                  <a:pt x="1361895" y="718343"/>
                  <a:pt x="1349297" y="735980"/>
                </a:cubicBezTo>
                <a:cubicBezTo>
                  <a:pt x="1343186" y="744535"/>
                  <a:pt x="1337365" y="756555"/>
                  <a:pt x="1326995" y="758283"/>
                </a:cubicBezTo>
                <a:cubicBezTo>
                  <a:pt x="1311878" y="760803"/>
                  <a:pt x="1297258" y="750848"/>
                  <a:pt x="1282390" y="747131"/>
                </a:cubicBezTo>
                <a:cubicBezTo>
                  <a:pt x="1274956" y="739697"/>
                  <a:pt x="1270600" y="724829"/>
                  <a:pt x="1260087" y="724829"/>
                </a:cubicBezTo>
                <a:cubicBezTo>
                  <a:pt x="1243464" y="724829"/>
                  <a:pt x="1228463" y="736747"/>
                  <a:pt x="1215482" y="747131"/>
                </a:cubicBezTo>
                <a:cubicBezTo>
                  <a:pt x="1160924" y="790778"/>
                  <a:pt x="1156797" y="801706"/>
                  <a:pt x="1126273" y="847492"/>
                </a:cubicBezTo>
                <a:cubicBezTo>
                  <a:pt x="1118839" y="840058"/>
                  <a:pt x="1109379" y="834205"/>
                  <a:pt x="1103970" y="825190"/>
                </a:cubicBezTo>
                <a:cubicBezTo>
                  <a:pt x="1097922" y="815111"/>
                  <a:pt x="1101131" y="800048"/>
                  <a:pt x="1092819" y="791736"/>
                </a:cubicBezTo>
                <a:cubicBezTo>
                  <a:pt x="1084507" y="783424"/>
                  <a:pt x="1070516" y="784302"/>
                  <a:pt x="1059365" y="780585"/>
                </a:cubicBezTo>
                <a:cubicBezTo>
                  <a:pt x="1022485" y="835907"/>
                  <a:pt x="1046538" y="804565"/>
                  <a:pt x="981307" y="869795"/>
                </a:cubicBezTo>
                <a:lnTo>
                  <a:pt x="959004" y="892097"/>
                </a:lnTo>
                <a:cubicBezTo>
                  <a:pt x="923931" y="880406"/>
                  <a:pt x="915963" y="883291"/>
                  <a:pt x="892097" y="847492"/>
                </a:cubicBezTo>
                <a:cubicBezTo>
                  <a:pt x="858113" y="796516"/>
                  <a:pt x="911214" y="824128"/>
                  <a:pt x="847492" y="802888"/>
                </a:cubicBezTo>
                <a:cubicBezTo>
                  <a:pt x="828907" y="817756"/>
                  <a:pt x="810777" y="833212"/>
                  <a:pt x="791736" y="847492"/>
                </a:cubicBezTo>
                <a:cubicBezTo>
                  <a:pt x="781014" y="855533"/>
                  <a:pt x="768578" y="861215"/>
                  <a:pt x="758282" y="869795"/>
                </a:cubicBezTo>
                <a:cubicBezTo>
                  <a:pt x="746167" y="879891"/>
                  <a:pt x="735980" y="892098"/>
                  <a:pt x="724829" y="903249"/>
                </a:cubicBezTo>
                <a:cubicBezTo>
                  <a:pt x="697679" y="821802"/>
                  <a:pt x="708228" y="859148"/>
                  <a:pt x="691375" y="791736"/>
                </a:cubicBezTo>
                <a:cubicBezTo>
                  <a:pt x="672790" y="795453"/>
                  <a:pt x="653600" y="796894"/>
                  <a:pt x="635619" y="802888"/>
                </a:cubicBezTo>
                <a:cubicBezTo>
                  <a:pt x="619849" y="808145"/>
                  <a:pt x="606293" y="818642"/>
                  <a:pt x="591014" y="825190"/>
                </a:cubicBezTo>
                <a:cubicBezTo>
                  <a:pt x="580210" y="829820"/>
                  <a:pt x="568711" y="832624"/>
                  <a:pt x="557560" y="836341"/>
                </a:cubicBezTo>
                <a:cubicBezTo>
                  <a:pt x="542692" y="832624"/>
                  <a:pt x="522930" y="836826"/>
                  <a:pt x="512956" y="825190"/>
                </a:cubicBezTo>
                <a:cubicBezTo>
                  <a:pt x="497657" y="807341"/>
                  <a:pt x="490653" y="758283"/>
                  <a:pt x="490653" y="758283"/>
                </a:cubicBezTo>
                <a:cubicBezTo>
                  <a:pt x="486936" y="735980"/>
                  <a:pt x="497158" y="705500"/>
                  <a:pt x="479502" y="691375"/>
                </a:cubicBezTo>
                <a:cubicBezTo>
                  <a:pt x="466521" y="680990"/>
                  <a:pt x="448424" y="704016"/>
                  <a:pt x="434897" y="713678"/>
                </a:cubicBezTo>
                <a:cubicBezTo>
                  <a:pt x="361807" y="765885"/>
                  <a:pt x="439751" y="734360"/>
                  <a:pt x="367990" y="758283"/>
                </a:cubicBezTo>
                <a:cubicBezTo>
                  <a:pt x="360556" y="765717"/>
                  <a:pt x="356095" y="779098"/>
                  <a:pt x="345687" y="780585"/>
                </a:cubicBezTo>
                <a:cubicBezTo>
                  <a:pt x="326924" y="783265"/>
                  <a:pt x="306387" y="778838"/>
                  <a:pt x="289931" y="769434"/>
                </a:cubicBezTo>
                <a:cubicBezTo>
                  <a:pt x="278295" y="762785"/>
                  <a:pt x="273623" y="747967"/>
                  <a:pt x="267629" y="735980"/>
                </a:cubicBezTo>
                <a:cubicBezTo>
                  <a:pt x="259631" y="719984"/>
                  <a:pt x="248898" y="672211"/>
                  <a:pt x="245326" y="657922"/>
                </a:cubicBezTo>
                <a:cubicBezTo>
                  <a:pt x="181035" y="700783"/>
                  <a:pt x="243057" y="663673"/>
                  <a:pt x="178419" y="691375"/>
                </a:cubicBezTo>
                <a:cubicBezTo>
                  <a:pt x="163140" y="697923"/>
                  <a:pt x="149248" y="707504"/>
                  <a:pt x="133814" y="713678"/>
                </a:cubicBezTo>
                <a:cubicBezTo>
                  <a:pt x="111987" y="722409"/>
                  <a:pt x="66907" y="735980"/>
                  <a:pt x="66907" y="735980"/>
                </a:cubicBezTo>
                <a:cubicBezTo>
                  <a:pt x="33295" y="702370"/>
                  <a:pt x="38767" y="720213"/>
                  <a:pt x="55756" y="657922"/>
                </a:cubicBezTo>
                <a:cubicBezTo>
                  <a:pt x="61942" y="635241"/>
                  <a:pt x="78058" y="591014"/>
                  <a:pt x="78058" y="591014"/>
                </a:cubicBezTo>
                <a:cubicBezTo>
                  <a:pt x="63190" y="576146"/>
                  <a:pt x="49418" y="560093"/>
                  <a:pt x="33453" y="546409"/>
                </a:cubicBezTo>
                <a:cubicBezTo>
                  <a:pt x="23278" y="537687"/>
                  <a:pt x="0" y="537509"/>
                  <a:pt x="0" y="524107"/>
                </a:cubicBezTo>
                <a:cubicBezTo>
                  <a:pt x="0" y="509697"/>
                  <a:pt x="58659" y="493403"/>
                  <a:pt x="66907" y="490653"/>
                </a:cubicBezTo>
                <a:cubicBezTo>
                  <a:pt x="63062" y="459891"/>
                  <a:pt x="61796" y="402373"/>
                  <a:pt x="44604" y="367990"/>
                </a:cubicBezTo>
                <a:cubicBezTo>
                  <a:pt x="38610" y="356003"/>
                  <a:pt x="29736" y="345687"/>
                  <a:pt x="22302" y="334536"/>
                </a:cubicBezTo>
                <a:cubicBezTo>
                  <a:pt x="113893" y="304006"/>
                  <a:pt x="68765" y="254619"/>
                  <a:pt x="89209" y="223024"/>
                </a:cubicBezTo>
                <a:close/>
              </a:path>
            </a:pathLst>
          </a:cu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328214" y="1222815"/>
            <a:ext cx="9700343" cy="4764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why visualization/plotting is important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 aspects that tend to make visualizes </a:t>
            </a:r>
            <a:r>
              <a:rPr lang="en-US" sz="2400" dirty="0">
                <a:solidFill>
                  <a:srgbClr val="54A218"/>
                </a:solidFill>
                <a:latin typeface="Avenir Medium" panose="02000503020000020003" pitchFamily="2" charset="0"/>
              </a:rPr>
              <a:t>effective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ineffective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Feel comfortable designing plots that best convey your message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Gain experience in producing plots with Python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rgbClr val="215968"/>
                </a:solidFill>
                <a:latin typeface="Avenir Medium" panose="02000503020000020003" pitchFamily="2" charset="0"/>
              </a:rPr>
              <a:t>Learning Objectives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DF33B-C6C1-6447-AA02-51EE4655C6FD}"/>
              </a:ext>
            </a:extLst>
          </p:cNvPr>
          <p:cNvSpPr/>
          <p:nvPr/>
        </p:nvSpPr>
        <p:spPr>
          <a:xfrm>
            <a:off x="3371836" y="4806622"/>
            <a:ext cx="8316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 more cognizant of broader design choices</a:t>
            </a:r>
            <a:b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</a:b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(e.g.,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merican Typewriter" panose="02090604020004020304" pitchFamily="18" charset="77"/>
              </a:rPr>
              <a:t>typography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,   </a:t>
            </a:r>
            <a:r>
              <a:rPr lang="en-US" sz="2400" spc="6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spacing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,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c</a:t>
            </a:r>
            <a:r>
              <a:rPr lang="en-US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o</a:t>
            </a:r>
            <a:r>
              <a:rPr lang="en-US" sz="2400" dirty="0">
                <a:solidFill>
                  <a:srgbClr val="FFC000"/>
                </a:solidFill>
                <a:latin typeface="Avenir Medium" panose="02000503020000020003" pitchFamily="2" charset="0"/>
              </a:rPr>
              <a:t>l</a:t>
            </a:r>
            <a:r>
              <a:rPr lang="en-US" sz="2400" dirty="0">
                <a:solidFill>
                  <a:srgbClr val="92D050"/>
                </a:solidFill>
                <a:latin typeface="Avenir Medium" panose="02000503020000020003" pitchFamily="2" charset="0"/>
              </a:rPr>
              <a:t>o</a:t>
            </a:r>
            <a:r>
              <a:rPr lang="en-US" sz="2400" dirty="0">
                <a:solidFill>
                  <a:srgbClr val="00B050"/>
                </a:solidFill>
                <a:latin typeface="Avenir Medium" panose="02000503020000020003" pitchFamily="2" charset="0"/>
              </a:rPr>
              <a:t>r</a:t>
            </a:r>
            <a:r>
              <a:rPr lang="en-US" sz="2400" dirty="0">
                <a:solidFill>
                  <a:srgbClr val="00B0F0"/>
                </a:solidFill>
                <a:latin typeface="Avenir Medium" panose="02000503020000020003" pitchFamily="2" charset="0"/>
              </a:rPr>
              <a:t>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) 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2D598B-5794-8547-AAAE-22174890AF0A}"/>
              </a:ext>
            </a:extLst>
          </p:cNvPr>
          <p:cNvSpPr/>
          <p:nvPr/>
        </p:nvSpPr>
        <p:spPr>
          <a:xfrm>
            <a:off x="1460322" y="5066082"/>
            <a:ext cx="1661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Extra Goal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34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1349671" y="2281082"/>
            <a:ext cx="9492656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 II: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include uncertainty when possible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B5DB4-38A6-C546-A5DD-FC2F20BF19C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06A42F-7236-7342-9E76-573F8E0EAFBF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2889961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F07DD-ADBB-6B4E-B3EE-6F0669B1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37" y="1425037"/>
            <a:ext cx="9998923" cy="41182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08BB06-13B5-0048-8B64-02670A697FB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C6961F-3B43-824B-B968-671576F64DDA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4018917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8183A-640C-DC48-AC86-9EF4D7E8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1657350"/>
            <a:ext cx="5958200" cy="335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B01B4-EDDC-AA41-A095-D001BD89E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632" y="1727200"/>
            <a:ext cx="5925368" cy="3219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B4008-27AE-D54B-B51C-207F791D9463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47EA5D-E92D-0549-B3C0-C22B5D05618C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1763154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 III: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plot all the data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09F8C-94DA-9248-B682-15A06608EEDE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6CCF98-12F4-784C-BC45-DE44DBEA7C2E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Graphical Integrity: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2868140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A182CA-A042-3147-9339-212ACBDFA7AD}"/>
              </a:ext>
            </a:extLst>
          </p:cNvPr>
          <p:cNvSpPr/>
          <p:nvPr/>
        </p:nvSpPr>
        <p:spPr>
          <a:xfrm>
            <a:off x="2173357" y="2715993"/>
            <a:ext cx="2877296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BED28EB-54FC-B141-B9F6-019A6FB63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47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AA9516-674E-0741-9426-0CF06E2F4E12}"/>
              </a:ext>
            </a:extLst>
          </p:cNvPr>
          <p:cNvSpPr/>
          <p:nvPr/>
        </p:nvSpPr>
        <p:spPr>
          <a:xfrm>
            <a:off x="2186609" y="3312341"/>
            <a:ext cx="1113182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BED28EB-54FC-B141-B9F6-019A6FB63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37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7F9F5-EDEA-614B-ACB8-1342F914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0" y="1327660"/>
            <a:ext cx="5001900" cy="4206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253D4-7C72-8E44-A95B-985968CBB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1152304"/>
            <a:ext cx="4000500" cy="43814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8D6238-808F-7545-B385-6BAFD0DD874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58FDD8-8556-6F4D-8865-E1681D962FEB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Scope: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4270418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E1A48-C9CE-5042-A184-EC5DB21C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787"/>
            <a:ext cx="5676900" cy="4855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7FB3E-5624-D145-8C73-B5DCCD3F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08" y="811877"/>
            <a:ext cx="6057900" cy="48235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39EBFE-A098-304C-A853-FED109569FE1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36EA65-22E1-B34D-AD91-33F6E4E83D63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Scope: 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3668037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48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2646154" y="2747129"/>
            <a:ext cx="7588092" cy="144973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 IV: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keep it simple… enough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467C7-AD9F-B04E-B3F9-455AF90E75A0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57E79-2213-2F4F-A2E5-61082BD43A09}"/>
              </a:ext>
            </a:extLst>
          </p:cNvPr>
          <p:cNvSpPr txBox="1">
            <a:spLocks/>
          </p:cNvSpPr>
          <p:nvPr/>
        </p:nvSpPr>
        <p:spPr>
          <a:xfrm>
            <a:off x="2646154" y="39757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Scope</a:t>
            </a:r>
            <a:endParaRPr lang="en-US" sz="2800" dirty="0">
              <a:solidFill>
                <a:srgbClr val="FFFF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69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49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2308027" y="2253807"/>
            <a:ext cx="8029773" cy="22165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800" i="1" dirty="0">
                <a:latin typeface="Avenir Next" panose="020B0503020202020204" pitchFamily="34" charset="0"/>
              </a:rPr>
              <a:t>“You should have stayed with the soup question. The object of a question is to obtain information that matters only to us”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DE96F-1E58-3640-AF10-AE9530792539}"/>
              </a:ext>
            </a:extLst>
          </p:cNvPr>
          <p:cNvSpPr/>
          <p:nvPr/>
        </p:nvSpPr>
        <p:spPr>
          <a:xfrm>
            <a:off x="6322913" y="4101068"/>
            <a:ext cx="4826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-- Sean Connery in Finding Forrester (movie)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D2A1E-4E5A-E441-94D2-87110D7B8E1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C2334C-D417-EE47-9562-733EFF9AD83F}"/>
              </a:ext>
            </a:extLst>
          </p:cNvPr>
          <p:cNvSpPr txBox="1">
            <a:spLocks/>
          </p:cNvSpPr>
          <p:nvPr/>
        </p:nvSpPr>
        <p:spPr>
          <a:xfrm>
            <a:off x="2646154" y="39757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Scope</a:t>
            </a:r>
            <a:endParaRPr lang="en-US" sz="2800" dirty="0">
              <a:solidFill>
                <a:srgbClr val="FFFF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2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0BB007-47A2-AF4D-A3A9-9BAB6D53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56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8D15E3-9E01-E84F-83EC-11E72362B275}"/>
              </a:ext>
            </a:extLst>
          </p:cNvPr>
          <p:cNvSpPr txBox="1">
            <a:spLocks/>
          </p:cNvSpPr>
          <p:nvPr/>
        </p:nvSpPr>
        <p:spPr>
          <a:xfrm>
            <a:off x="914399" y="1314350"/>
            <a:ext cx="10654748" cy="4185301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Making plots is effectively providing an answer to an implicit question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get to pick the way to express the answer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Ensure the answer doesn’t leave the viewer with uncertainty as to</a:t>
            </a:r>
            <a:br>
              <a:rPr lang="en-US" sz="2400" dirty="0">
                <a:latin typeface="Avenir Next" panose="020B0503020202020204" pitchFamily="34" charset="0"/>
              </a:rPr>
            </a:br>
            <a:r>
              <a:rPr lang="en-US" sz="2400" b="1" dirty="0">
                <a:latin typeface="Avenir Next" panose="020B0503020202020204" pitchFamily="34" charset="0"/>
              </a:rPr>
              <a:t>what it’s answering </a:t>
            </a:r>
            <a:r>
              <a:rPr lang="en-US" sz="2400" dirty="0">
                <a:latin typeface="Avenir Next" panose="020B0503020202020204" pitchFamily="34" charset="0"/>
              </a:rPr>
              <a:t>or the </a:t>
            </a:r>
            <a:r>
              <a:rPr lang="en-US" sz="2400" b="1" dirty="0">
                <a:latin typeface="Avenir Next" panose="020B0503020202020204" pitchFamily="34" charset="0"/>
              </a:rPr>
              <a:t>completeness of the answer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 good plot should invoke and inspire new questions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10454-FF4A-EC45-A854-7D0593142B5C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402401-81AD-F440-A36D-A8858EC56413}"/>
              </a:ext>
            </a:extLst>
          </p:cNvPr>
          <p:cNvSpPr txBox="1">
            <a:spLocks/>
          </p:cNvSpPr>
          <p:nvPr/>
        </p:nvSpPr>
        <p:spPr>
          <a:xfrm>
            <a:off x="2646154" y="39757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Scope</a:t>
            </a:r>
            <a:endParaRPr lang="en-US" sz="2800" dirty="0">
              <a:solidFill>
                <a:srgbClr val="FFFF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806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AA9516-674E-0741-9426-0CF06E2F4E12}"/>
              </a:ext>
            </a:extLst>
          </p:cNvPr>
          <p:cNvSpPr/>
          <p:nvPr/>
        </p:nvSpPr>
        <p:spPr>
          <a:xfrm>
            <a:off x="2186609" y="3312341"/>
            <a:ext cx="1113182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BED28EB-54FC-B141-B9F6-019A6FB63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267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AA9516-674E-0741-9426-0CF06E2F4E12}"/>
              </a:ext>
            </a:extLst>
          </p:cNvPr>
          <p:cNvSpPr/>
          <p:nvPr/>
        </p:nvSpPr>
        <p:spPr>
          <a:xfrm>
            <a:off x="2178423" y="3904302"/>
            <a:ext cx="1399663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BED28EB-54FC-B141-B9F6-019A6FB63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16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3D77F-5204-BE4C-8FA7-5CD6E701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15425"/>
            <a:ext cx="9029700" cy="6842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3D6917-8B1F-7B46-8766-6816945A4F53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3E272-0AA2-4B40-9545-69F3841D11DE}"/>
              </a:ext>
            </a:extLst>
          </p:cNvPr>
          <p:cNvSpPr txBox="1">
            <a:spLocks/>
          </p:cNvSpPr>
          <p:nvPr/>
        </p:nvSpPr>
        <p:spPr>
          <a:xfrm>
            <a:off x="3192531" y="46037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</a:t>
            </a:r>
            <a:endParaRPr lang="en-US" sz="2800" dirty="0">
              <a:solidFill>
                <a:srgbClr val="FFFF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38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76F58-B234-284B-863E-F0FDEF9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75" y="844009"/>
            <a:ext cx="5607050" cy="53027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12581-2676-B749-8F1F-81DD96C47BFA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61148B-DD93-7E4C-B500-00C490514E98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comparisons</a:t>
            </a:r>
          </a:p>
        </p:txBody>
      </p:sp>
    </p:spTree>
    <p:extLst>
      <p:ext uri="{BB962C8B-B14F-4D97-AF65-F5344CB8AC3E}">
        <p14:creationId xmlns:p14="http://schemas.microsoft.com/office/powerpoint/2010/main" val="3543840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F5FDA-D9EC-E146-B492-A27C4127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88" y="1181100"/>
            <a:ext cx="7171624" cy="481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05AA3-3E4F-0147-8D60-EB8F11FD5006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B2578F-E354-DB49-A3E2-E71E7E328F91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proportions</a:t>
            </a:r>
          </a:p>
        </p:txBody>
      </p:sp>
    </p:spTree>
    <p:extLst>
      <p:ext uri="{BB962C8B-B14F-4D97-AF65-F5344CB8AC3E}">
        <p14:creationId xmlns:p14="http://schemas.microsoft.com/office/powerpoint/2010/main" val="451356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79A98-0284-9549-ADD9-6FA30FB1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1593850"/>
            <a:ext cx="6337300" cy="3670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F3673D-4AD7-704C-B461-C29FDD37E8A0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D20413-D86E-8842-8D73-6A3B77D3B6EA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proportions</a:t>
            </a:r>
          </a:p>
        </p:txBody>
      </p:sp>
    </p:spTree>
    <p:extLst>
      <p:ext uri="{BB962C8B-B14F-4D97-AF65-F5344CB8AC3E}">
        <p14:creationId xmlns:p14="http://schemas.microsoft.com/office/powerpoint/2010/main" val="158308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99C46-A244-D643-B8DB-57794FA3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1460500"/>
            <a:ext cx="8439244" cy="4584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838156-CA52-914C-B9DE-BE9870B347CE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A4279A-4FA1-F743-9B7F-C3EEA07E3FE2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proportions</a:t>
            </a:r>
          </a:p>
        </p:txBody>
      </p:sp>
    </p:spTree>
    <p:extLst>
      <p:ext uri="{BB962C8B-B14F-4D97-AF65-F5344CB8AC3E}">
        <p14:creationId xmlns:p14="http://schemas.microsoft.com/office/powerpoint/2010/main" val="2371997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3918-D320-C94B-986F-3359E14C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983807"/>
            <a:ext cx="6953250" cy="52648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9B43BB-7E72-A548-8D0E-1E4B918085F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B2DC75-F1B0-BA4C-934E-3E4933D9EF01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scatter plot</a:t>
            </a:r>
          </a:p>
        </p:txBody>
      </p:sp>
    </p:spTree>
    <p:extLst>
      <p:ext uri="{BB962C8B-B14F-4D97-AF65-F5344CB8AC3E}">
        <p14:creationId xmlns:p14="http://schemas.microsoft.com/office/powerpoint/2010/main" val="1037110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611E9-E2F6-6B46-B54A-D8440CFF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817468"/>
            <a:ext cx="6026150" cy="60405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4860C3-7D9C-5F4E-B44D-A39848CEB556}"/>
              </a:ext>
            </a:extLst>
          </p:cNvPr>
          <p:cNvSpPr/>
          <p:nvPr/>
        </p:nvSpPr>
        <p:spPr>
          <a:xfrm>
            <a:off x="8477315" y="2188489"/>
            <a:ext cx="3264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venir Next" panose="020B0503020202020204" pitchFamily="34" charset="0"/>
              </a:rPr>
              <a:t>London Cholera Epidemic</a:t>
            </a:r>
          </a:p>
          <a:p>
            <a:endParaRPr lang="en-US" dirty="0">
              <a:latin typeface="Avenir Next" panose="020B0503020202020204" pitchFamily="34" charset="0"/>
            </a:endParaRPr>
          </a:p>
          <a:p>
            <a:r>
              <a:rPr lang="en-US" dirty="0">
                <a:latin typeface="Avenir Next" panose="020B0503020202020204" pitchFamily="34" charset="0"/>
              </a:rPr>
              <a:t>-- Edward </a:t>
            </a:r>
            <a:r>
              <a:rPr lang="en-US" dirty="0" err="1">
                <a:latin typeface="Avenir Next" panose="020B0503020202020204" pitchFamily="34" charset="0"/>
              </a:rPr>
              <a:t>Tufte</a:t>
            </a:r>
            <a:r>
              <a:rPr lang="en-US" dirty="0">
                <a:latin typeface="Avenir Next" panose="020B0503020202020204" pitchFamily="34" charset="0"/>
              </a:rPr>
              <a:t>,</a:t>
            </a:r>
          </a:p>
          <a:p>
            <a:r>
              <a:rPr lang="en-US" dirty="0">
                <a:latin typeface="Avenir Next" panose="020B0503020202020204" pitchFamily="34" charset="0"/>
              </a:rPr>
              <a:t>Visual and Statistical Thinking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1519C-860B-E340-93C3-C5D32CE43E9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EACCC-D772-CE4A-900F-B915E4B1E9B6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proportions</a:t>
            </a:r>
          </a:p>
        </p:txBody>
      </p:sp>
    </p:spTree>
    <p:extLst>
      <p:ext uri="{BB962C8B-B14F-4D97-AF65-F5344CB8AC3E}">
        <p14:creationId xmlns:p14="http://schemas.microsoft.com/office/powerpoint/2010/main" val="322797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AFC6A-4AD3-3F41-A7D0-D022ADA2426B}"/>
              </a:ext>
            </a:extLst>
          </p:cNvPr>
          <p:cNvSpPr/>
          <p:nvPr/>
        </p:nvSpPr>
        <p:spPr>
          <a:xfrm>
            <a:off x="1293363" y="1370750"/>
            <a:ext cx="2648576" cy="53689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0BB007-47A2-AF4D-A3A9-9BAB6D53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13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03AFA-5A1D-D541-9A49-4D6FAD26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807585"/>
            <a:ext cx="5353050" cy="5434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ACA4-F89D-CA46-ACAB-7A372B70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725" y="983807"/>
            <a:ext cx="1606550" cy="56339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F88BEF-AB3A-E642-A561-E8E967FD2F3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EA4D3-02C0-9A4E-ABE8-020CFA7C36EB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proportions</a:t>
            </a:r>
          </a:p>
        </p:txBody>
      </p:sp>
    </p:spTree>
    <p:extLst>
      <p:ext uri="{BB962C8B-B14F-4D97-AF65-F5344CB8AC3E}">
        <p14:creationId xmlns:p14="http://schemas.microsoft.com/office/powerpoint/2010/main" val="12573938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C5AAE-AB17-C242-A534-A5C77B0F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798037"/>
            <a:ext cx="8343900" cy="5602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27B22D-6306-BC41-B9F9-EA116161F1FE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091291-74A5-9A4E-B9B1-10959545CA25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trends</a:t>
            </a:r>
          </a:p>
        </p:txBody>
      </p:sp>
    </p:spTree>
    <p:extLst>
      <p:ext uri="{BB962C8B-B14F-4D97-AF65-F5344CB8AC3E}">
        <p14:creationId xmlns:p14="http://schemas.microsoft.com/office/powerpoint/2010/main" val="2753503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6CCC3-88A8-BD48-B6AB-5BD503E2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806099"/>
            <a:ext cx="8007350" cy="60519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951BA1-2156-FF45-9773-CE87491D6063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5268A1-EEBC-0F4C-86D6-2C37157FE914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trends</a:t>
            </a:r>
          </a:p>
        </p:txBody>
      </p:sp>
    </p:spTree>
    <p:extLst>
      <p:ext uri="{BB962C8B-B14F-4D97-AF65-F5344CB8AC3E}">
        <p14:creationId xmlns:p14="http://schemas.microsoft.com/office/powerpoint/2010/main" val="29719435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1D008-FCC7-DD41-929C-1CE6A691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983807"/>
            <a:ext cx="5461000" cy="5301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8D89F-6F1D-5E46-9085-FF288C2ED68C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43D038-5C7D-9347-9E9F-385F9A20783A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6652765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B18C8-67A2-0E4D-A48D-7B4DEEA1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49" y="863600"/>
            <a:ext cx="8364395" cy="553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AA51FA-F15B-0849-943C-B74526E4E8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9FAF39-FD3D-B740-9148-50681C36630C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distributions</a:t>
            </a:r>
          </a:p>
        </p:txBody>
      </p:sp>
    </p:spTree>
    <p:extLst>
      <p:ext uri="{BB962C8B-B14F-4D97-AF65-F5344CB8AC3E}">
        <p14:creationId xmlns:p14="http://schemas.microsoft.com/office/powerpoint/2010/main" val="968523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B58AD-86F4-4241-A866-A7701E5A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2" y="1981200"/>
            <a:ext cx="11029009" cy="316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8081F9-53E1-0D45-97EC-D19AD2E268CF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1743F7-10F0-6D4C-AF10-48E462F77C84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density plots</a:t>
            </a:r>
          </a:p>
        </p:txBody>
      </p:sp>
    </p:spTree>
    <p:extLst>
      <p:ext uri="{BB962C8B-B14F-4D97-AF65-F5344CB8AC3E}">
        <p14:creationId xmlns:p14="http://schemas.microsoft.com/office/powerpoint/2010/main" val="3171658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2DA14-5CEA-7D40-A4A9-E837C7E9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03" y="630294"/>
            <a:ext cx="2999132" cy="6227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14EC27-02A5-9F4F-A671-F8A82656B337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FFEB8C-18EF-3E42-9901-2C66CD5524EE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distributions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448EAD-D2EB-4F46-885D-28FF8F0B150C}"/>
              </a:ext>
            </a:extLst>
          </p:cNvPr>
          <p:cNvSpPr txBox="1">
            <a:spLocks/>
          </p:cNvSpPr>
          <p:nvPr/>
        </p:nvSpPr>
        <p:spPr>
          <a:xfrm>
            <a:off x="4687128" y="3076840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1800" dirty="0">
                <a:latin typeface="Avenir Next" panose="020B0503020202020204" pitchFamily="34" charset="0"/>
              </a:rPr>
              <a:t>https://</a:t>
            </a:r>
            <a:r>
              <a:rPr lang="en-US" sz="1800" dirty="0" err="1">
                <a:latin typeface="Avenir Next" panose="020B0503020202020204" pitchFamily="34" charset="0"/>
              </a:rPr>
              <a:t>www.autodeskresearch.com</a:t>
            </a:r>
            <a:r>
              <a:rPr lang="en-US" sz="1800" dirty="0">
                <a:latin typeface="Avenir Next" panose="020B0503020202020204" pitchFamily="34" charset="0"/>
              </a:rPr>
              <a:t>/publications/</a:t>
            </a:r>
            <a:r>
              <a:rPr lang="en-US" sz="1800" dirty="0" err="1">
                <a:latin typeface="Avenir Next" panose="020B0503020202020204" pitchFamily="34" charset="0"/>
              </a:rPr>
              <a:t>samestats</a:t>
            </a:r>
            <a:endParaRPr lang="en-US" sz="18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95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29C89-AE9C-7D44-A42F-2AA2D8EA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49" y="1663700"/>
            <a:ext cx="9739269" cy="3270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2B5001-07E2-3240-8EFD-D993B6CCAA9F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E36B82-A600-1546-81D2-28B54BC47F51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028083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FDB0-8145-2F44-9931-9EBBBC5A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1120719"/>
            <a:ext cx="5003800" cy="44990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928C1F-73F6-1A49-A2FF-F5A9F7EE00A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E2E3F5-412B-C24B-A2FC-9EE3B8CD1B34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28627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2515F-77A4-4B47-9418-5B4668BF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983807"/>
            <a:ext cx="3968750" cy="58335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1BDBFF-ABDC-284C-8771-5E15F4B9B54E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03A0B2-90DA-A34E-A009-87BEEF4B622B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small multiples</a:t>
            </a:r>
          </a:p>
        </p:txBody>
      </p:sp>
    </p:spTree>
    <p:extLst>
      <p:ext uri="{BB962C8B-B14F-4D97-AF65-F5344CB8AC3E}">
        <p14:creationId xmlns:p14="http://schemas.microsoft.com/office/powerpoint/2010/main" val="221507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2567747" y="1247520"/>
            <a:ext cx="7824248" cy="197746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Next" panose="020B0503020202020204" pitchFamily="34" charset="0"/>
              </a:rPr>
              <a:t>Assume you know a given dataset is credible, complete with the info you want, and has no missing values.</a:t>
            </a:r>
          </a:p>
        </p:txBody>
      </p:sp>
      <p:sp>
        <p:nvSpPr>
          <p:cNvPr id="22" name="Slide Number Placeholder 9">
            <a:extLst>
              <a:ext uri="{FF2B5EF4-FFF2-40B4-BE49-F238E27FC236}">
                <a16:creationId xmlns:a16="http://schemas.microsoft.com/office/drawing/2014/main" id="{DF0812ED-23D5-8D43-83FA-E0096F7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87D66-8458-A04A-AE42-9200D258254D}"/>
              </a:ext>
            </a:extLst>
          </p:cNvPr>
          <p:cNvSpPr/>
          <p:nvPr/>
        </p:nvSpPr>
        <p:spPr>
          <a:xfrm>
            <a:off x="5623931" y="4423519"/>
            <a:ext cx="2081562" cy="45719"/>
          </a:xfrm>
          <a:prstGeom prst="rect">
            <a:avLst/>
          </a:prstGeom>
          <a:solidFill>
            <a:srgbClr val="FF8D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691FCA-7B39-FB44-AC2B-6DF354CB892E}"/>
              </a:ext>
            </a:extLst>
          </p:cNvPr>
          <p:cNvSpPr/>
          <p:nvPr/>
        </p:nvSpPr>
        <p:spPr>
          <a:xfrm>
            <a:off x="4217484" y="3784435"/>
            <a:ext cx="428346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Next" panose="020B0503020202020204" pitchFamily="34" charset="0"/>
              </a:rPr>
              <a:t>Why do further EDA?</a:t>
            </a:r>
          </a:p>
        </p:txBody>
      </p:sp>
    </p:spTree>
    <p:extLst>
      <p:ext uri="{BB962C8B-B14F-4D97-AF65-F5344CB8AC3E}">
        <p14:creationId xmlns:p14="http://schemas.microsoft.com/office/powerpoint/2010/main" val="3100468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AABE2-6F71-F844-AEF1-F43A2F989198}"/>
              </a:ext>
            </a:extLst>
          </p:cNvPr>
          <p:cNvSpPr/>
          <p:nvPr/>
        </p:nvSpPr>
        <p:spPr>
          <a:xfrm>
            <a:off x="556729" y="649356"/>
            <a:ext cx="3286539" cy="17095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E75A39-9D41-DB43-8997-8C6675FE7AE0}"/>
              </a:ext>
            </a:extLst>
          </p:cNvPr>
          <p:cNvSpPr txBox="1">
            <a:spLocks/>
          </p:cNvSpPr>
          <p:nvPr/>
        </p:nvSpPr>
        <p:spPr>
          <a:xfrm>
            <a:off x="1020623" y="649355"/>
            <a:ext cx="2358749" cy="170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scatter plot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FC55A-5C77-894D-A8E7-8A4F008B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7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14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39B6E-673D-A74E-A2CF-660FC326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2368550"/>
            <a:ext cx="3429000" cy="2120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779372-2A10-FF47-9267-8C336AB3BEA1}"/>
              </a:ext>
            </a:extLst>
          </p:cNvPr>
          <p:cNvSpPr txBox="1">
            <a:spLocks/>
          </p:cNvSpPr>
          <p:nvPr/>
        </p:nvSpPr>
        <p:spPr>
          <a:xfrm>
            <a:off x="2660692" y="1483040"/>
            <a:ext cx="81851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How do you feel about doing science?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39DF41-21BC-3745-9D06-F503AD4D222D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26157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102D85-FD72-4847-9D8F-4F07AAD18A48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latin typeface="Avenir Next" panose="020B0503020202020204" pitchFamily="34" charset="0"/>
              </a:rPr>
              <a:t>Break-out Discussion!</a:t>
            </a:r>
          </a:p>
        </p:txBody>
      </p:sp>
    </p:spTree>
    <p:extLst>
      <p:ext uri="{BB962C8B-B14F-4D97-AF65-F5344CB8AC3E}">
        <p14:creationId xmlns:p14="http://schemas.microsoft.com/office/powerpoint/2010/main" val="2366007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3C812-8102-C940-B444-E8625F9A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43" y="1473200"/>
            <a:ext cx="7421995" cy="3276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16BFC-ABF0-BF49-8741-374DE014183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751F0E-5B93-3A4E-97A6-5CAEEEC284D2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exercise feedback</a:t>
            </a:r>
          </a:p>
        </p:txBody>
      </p:sp>
    </p:spTree>
    <p:extLst>
      <p:ext uri="{BB962C8B-B14F-4D97-AF65-F5344CB8AC3E}">
        <p14:creationId xmlns:p14="http://schemas.microsoft.com/office/powerpoint/2010/main" val="5699274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052CB-8FF7-0D40-8532-FD21464A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416812"/>
            <a:ext cx="4635500" cy="39679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FC264F-1BF5-4F47-8791-D2FB3CD85C9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CB2C77-7C1C-F04A-9EDC-DBEB62412B1C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exercise feedback</a:t>
            </a:r>
          </a:p>
        </p:txBody>
      </p:sp>
    </p:spTree>
    <p:extLst>
      <p:ext uri="{BB962C8B-B14F-4D97-AF65-F5344CB8AC3E}">
        <p14:creationId xmlns:p14="http://schemas.microsoft.com/office/powerpoint/2010/main" val="587414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F97E8-B63F-4344-9DAC-6B3029B6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31" y="1761903"/>
            <a:ext cx="10493338" cy="322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8B3A45-D60C-BD44-A208-629666D05920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B10878-1D12-CB4B-90AF-563CF88E2850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exercise feedback</a:t>
            </a:r>
          </a:p>
        </p:txBody>
      </p:sp>
    </p:spTree>
    <p:extLst>
      <p:ext uri="{BB962C8B-B14F-4D97-AF65-F5344CB8AC3E}">
        <p14:creationId xmlns:p14="http://schemas.microsoft.com/office/powerpoint/2010/main" val="5377635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4058-C204-D846-B8CE-52605987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19" y="1409700"/>
            <a:ext cx="10623361" cy="387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BF2D83-E3A9-1B48-B8C4-2044A1E38680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330E3F-7C0E-BD4F-8314-72A04DDF0BBE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exercise feedback</a:t>
            </a:r>
          </a:p>
        </p:txBody>
      </p:sp>
    </p:spTree>
    <p:extLst>
      <p:ext uri="{BB962C8B-B14F-4D97-AF65-F5344CB8AC3E}">
        <p14:creationId xmlns:p14="http://schemas.microsoft.com/office/powerpoint/2010/main" val="659756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F8463-4471-D549-87B8-2AF6CEE4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49" y="1466407"/>
            <a:ext cx="6325491" cy="4451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C63C7E-086D-F546-8DA2-A14BF7500EA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B6ADA9-782F-E84C-B2A1-E80F68C19608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exercise feedback</a:t>
            </a:r>
          </a:p>
        </p:txBody>
      </p:sp>
    </p:spTree>
    <p:extLst>
      <p:ext uri="{BB962C8B-B14F-4D97-AF65-F5344CB8AC3E}">
        <p14:creationId xmlns:p14="http://schemas.microsoft.com/office/powerpoint/2010/main" val="8803906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2139F-9B8E-094D-8724-80839236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789410"/>
            <a:ext cx="7810500" cy="60685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BDEB6-5F50-584B-95EA-BCB33ADE465B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CBE63E-EE61-4544-ADC0-20516A5A0F5C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exercise feedback</a:t>
            </a:r>
          </a:p>
        </p:txBody>
      </p:sp>
    </p:spTree>
    <p:extLst>
      <p:ext uri="{BB962C8B-B14F-4D97-AF65-F5344CB8AC3E}">
        <p14:creationId xmlns:p14="http://schemas.microsoft.com/office/powerpoint/2010/main" val="3159644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DAA8F-A8BA-FE48-A303-8FE10F0C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09700"/>
            <a:ext cx="8381772" cy="3740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B85D25-0725-A94B-B708-FF23B44F3436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55BD09-FC42-C34E-851F-DB242B4A6B81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exercise feedback</a:t>
            </a:r>
          </a:p>
        </p:txBody>
      </p:sp>
    </p:spTree>
    <p:extLst>
      <p:ext uri="{BB962C8B-B14F-4D97-AF65-F5344CB8AC3E}">
        <p14:creationId xmlns:p14="http://schemas.microsoft.com/office/powerpoint/2010/main" val="18535177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FFBC-893F-3140-9D74-8A0D9B74817B}"/>
              </a:ext>
            </a:extLst>
          </p:cNvPr>
          <p:cNvSpPr txBox="1">
            <a:spLocks/>
          </p:cNvSpPr>
          <p:nvPr/>
        </p:nvSpPr>
        <p:spPr>
          <a:xfrm>
            <a:off x="2453488" y="1946029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4000" dirty="0">
                <a:latin typeface="Avenir Next" panose="020B0503020202020204" pitchFamily="34" charset="0"/>
              </a:rPr>
              <a:t>Time for a game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72C1C6-1C8B-664D-B53E-C1F734088DBD}"/>
              </a:ext>
            </a:extLst>
          </p:cNvPr>
          <p:cNvSpPr/>
          <p:nvPr/>
        </p:nvSpPr>
        <p:spPr>
          <a:xfrm>
            <a:off x="5345724" y="2974704"/>
            <a:ext cx="17584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8800" dirty="0">
                <a:solidFill>
                  <a:srgbClr val="000000"/>
                </a:solidFill>
                <a:latin typeface="apple color emoji" pitchFamily="2" charset="0"/>
              </a:rPr>
              <a:t>🎉</a:t>
            </a:r>
            <a:endParaRPr lang="en-US" sz="8800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54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1621900" y="679887"/>
            <a:ext cx="7187563" cy="432939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latin typeface="Avenir Next" panose="020B0503020202020204" pitchFamily="34" charset="0"/>
              </a:rPr>
              <a:t>Purposes of EDA: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venir Next" panose="020B0503020202020204" pitchFamily="34" charset="0"/>
              </a:rPr>
              <a:t>Maximize insight into a dataset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venir Next" panose="020B0503020202020204" pitchFamily="34" charset="0"/>
              </a:rPr>
              <a:t>Uncover underlying structure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venir Next" panose="020B0503020202020204" pitchFamily="34" charset="0"/>
              </a:rPr>
              <a:t>Detect outliers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venir Next" panose="020B0503020202020204" pitchFamily="34" charset="0"/>
              </a:rPr>
              <a:t>Test underlying assumptions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venir Next" panose="020B0503020202020204" pitchFamily="34" charset="0"/>
              </a:rPr>
              <a:t>Develop parsimonious models</a:t>
            </a:r>
          </a:p>
        </p:txBody>
      </p:sp>
      <p:sp>
        <p:nvSpPr>
          <p:cNvPr id="22" name="Slide Number Placeholder 9">
            <a:extLst>
              <a:ext uri="{FF2B5EF4-FFF2-40B4-BE49-F238E27FC236}">
                <a16:creationId xmlns:a16="http://schemas.microsoft.com/office/drawing/2014/main" id="{DF0812ED-23D5-8D43-83FA-E0096F7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2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5D434-BD43-7F4E-AA25-7031BD45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093686"/>
            <a:ext cx="6096000" cy="46530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7B5502-9C36-CB42-B5D5-E08A6CE72A53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4BD414-F3D9-6A48-9DE6-7D39AAFE37FE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852849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5D434-BD43-7F4E-AA25-7031BD45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093686"/>
            <a:ext cx="6096000" cy="46530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488A6D-F72B-A54A-A3CC-37269D018850}"/>
              </a:ext>
            </a:extLst>
          </p:cNvPr>
          <p:cNvSpPr txBox="1">
            <a:spLocks/>
          </p:cNvSpPr>
          <p:nvPr/>
        </p:nvSpPr>
        <p:spPr>
          <a:xfrm>
            <a:off x="9804484" y="2925027"/>
            <a:ext cx="17652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C9802-5F45-024E-888E-2501F4D854C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6B420B-9C01-E74C-BF8D-C206C05A5B25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853922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A84E9-ADCB-CA45-89FB-5064221A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178153"/>
            <a:ext cx="6559550" cy="44987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BD46BA-908F-7545-9E9B-92CA58840A80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2BC45-1BBC-8441-AF27-2A233C347533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416121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A84E9-ADCB-CA45-89FB-5064221A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178153"/>
            <a:ext cx="6559550" cy="44987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1BBBF1-B5D7-CB4D-BFC5-0507C0F4A0FA}"/>
              </a:ext>
            </a:extLst>
          </p:cNvPr>
          <p:cNvSpPr txBox="1">
            <a:spLocks/>
          </p:cNvSpPr>
          <p:nvPr/>
        </p:nvSpPr>
        <p:spPr>
          <a:xfrm>
            <a:off x="9804484" y="2925027"/>
            <a:ext cx="17652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9F805-ACB9-F046-ADE5-9EF262348D6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436560-2FAD-5B4F-960B-79185B819562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5761650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00A07-B263-D340-AC3D-23CD7ADD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489" y="923703"/>
            <a:ext cx="6286500" cy="492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31C63B-1430-6645-9948-2B48D5CB958D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3EBD59-7563-8241-8D11-80310A3E5538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010225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00A07-B263-D340-AC3D-23CD7ADD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489" y="923703"/>
            <a:ext cx="6286500" cy="492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31C63B-1430-6645-9948-2B48D5CB958D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3EBD59-7563-8241-8D11-80310A3E5538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5D6E8D-A3CC-8743-88C8-04C8458D2E99}"/>
              </a:ext>
            </a:extLst>
          </p:cNvPr>
          <p:cNvSpPr txBox="1">
            <a:spLocks/>
          </p:cNvSpPr>
          <p:nvPr/>
        </p:nvSpPr>
        <p:spPr>
          <a:xfrm>
            <a:off x="9474242" y="3003865"/>
            <a:ext cx="21843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4.5x</a:t>
            </a:r>
          </a:p>
        </p:txBody>
      </p:sp>
    </p:spTree>
    <p:extLst>
      <p:ext uri="{BB962C8B-B14F-4D97-AF65-F5344CB8AC3E}">
        <p14:creationId xmlns:p14="http://schemas.microsoft.com/office/powerpoint/2010/main" val="1987701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843F1-9089-BB45-9EC1-0EB63E6B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689100"/>
            <a:ext cx="4597400" cy="347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7751C1-53C2-D545-8CB5-27AFF5A3330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1B7923-4617-B54A-9F63-C626710C0D44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094702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843F1-9089-BB45-9EC1-0EB63E6B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689100"/>
            <a:ext cx="4597400" cy="3479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267696-3989-6E41-A5AB-1EF02E33F244}"/>
              </a:ext>
            </a:extLst>
          </p:cNvPr>
          <p:cNvSpPr txBox="1">
            <a:spLocks/>
          </p:cNvSpPr>
          <p:nvPr/>
        </p:nvSpPr>
        <p:spPr>
          <a:xfrm>
            <a:off x="9658392" y="2925027"/>
            <a:ext cx="21843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2x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E27B8-F336-C343-9DB6-81A746A1B0B3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8A5609-9428-3A48-A8FC-238867AE4FF6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421134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00B95-5335-304F-8A89-E9417923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990600"/>
            <a:ext cx="6540500" cy="487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0A037C-68DA-114B-A0F1-B137C27ED7EF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B5D456-6B9D-B247-A954-E461A22FC885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8339693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00B95-5335-304F-8A89-E9417923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990600"/>
            <a:ext cx="6540500" cy="4876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A620E0-904F-AB4A-900E-0062FEA17947}"/>
              </a:ext>
            </a:extLst>
          </p:cNvPr>
          <p:cNvSpPr txBox="1">
            <a:spLocks/>
          </p:cNvSpPr>
          <p:nvPr/>
        </p:nvSpPr>
        <p:spPr>
          <a:xfrm>
            <a:off x="9658392" y="2925027"/>
            <a:ext cx="21843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3E71D-09DE-594A-9497-216353D5EFD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4822E2-D0B4-804A-885F-94DCF0AECF05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93272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500" y="140777"/>
            <a:ext cx="11493500" cy="7683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venir Next" panose="020B0503020202020204" pitchFamily="34" charset="0"/>
              </a:rPr>
              <a:t>EDA Refresher: </a:t>
            </a:r>
            <a:r>
              <a:rPr lang="en-US" sz="2800" dirty="0">
                <a:latin typeface="Avenir Next" panose="020B0503020202020204" pitchFamily="34" charset="0"/>
              </a:rPr>
              <a:t>English Premier League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4306A-4E75-8A4D-985A-984EB450391E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D7B36-8A63-8B48-A0F4-99320352F7E5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club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0B03-AF09-4341-A03D-4F86B0B364C2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E935A-F55E-214A-832E-A10E7598363E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2BEAE-AD1F-7744-8660-02996340E7CF}"/>
              </a:ext>
            </a:extLst>
          </p:cNvPr>
          <p:cNvSpPr txBox="1"/>
          <p:nvPr/>
        </p:nvSpPr>
        <p:spPr>
          <a:xfrm>
            <a:off x="8621486" y="1423849"/>
            <a:ext cx="246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market value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C8B33B-2656-C74E-ABD8-FC2303C40EE9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AC0327-E6B2-514C-BE22-EDC27613507A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94723C-8E47-3549-8829-8F40BAECB50F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Alexis Sanchez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3B894-15A7-DF4C-B178-54B5902F33A1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Mesut </a:t>
            </a:r>
            <a:r>
              <a:rPr lang="en-US" sz="2000" dirty="0" err="1">
                <a:latin typeface="Avenir Next" panose="020B0503020202020204" pitchFamily="34" charset="0"/>
              </a:rPr>
              <a:t>Ozil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FBF70-169F-2D43-83FE-067FA515BCAC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Petr Cech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6A58F0-11AB-9E41-9EBC-46B08A819D80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Theo Walcott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DAB1F-4A48-2F40-A886-738322877889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Laurent </a:t>
            </a:r>
            <a:r>
              <a:rPr lang="en-US" sz="2000" dirty="0" err="1">
                <a:latin typeface="Avenir Next" panose="020B0503020202020204" pitchFamily="34" charset="0"/>
              </a:rPr>
              <a:t>Koscielny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013269-4A54-9A4B-B327-41844149B636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21501-55F2-6646-91F8-DEC48083B6E5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067050-1692-6545-8F0C-5B95D35F062A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7D157D-0B8A-3F4A-B36F-6DF2FFC591A5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E3F75-BBDE-AF44-A0B1-69FA8E548F68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F9439-A5F0-B54C-8A00-445329BCE319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7F5FA8-4DB1-CA49-B40B-49F0162D81CB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AFF71D-0146-9C45-BE91-16EA4F7F1143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35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891E5-4EB9-A14F-BB1C-226DEE658FF7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83D71D-C3BA-6D4D-956F-64132A9AABFF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31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5F74DE-D326-564B-B8E1-73C3B16687B6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LW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245246-A080-D844-BE42-B78A6DAEA066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0B7570-8D5B-6D43-8C32-354676706878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GK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BAA96-E45B-2E4F-B7DD-933F68AAFB1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RW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042AB-77FE-D24B-80EB-B244585C88C5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CB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D3E4AF-7017-1F46-8CC8-F1E7BDF7900A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65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317A3E-9978-B04F-A546-55CCFDE4D783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0011EA-106A-AC4B-8E6F-926D8F42198F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82928A-4916-6540-B511-0C1B6F630E54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CE023C-B449-344B-B18C-7313EA93C9F6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1911A6-583C-004B-A9D0-9871AB0296D7}"/>
              </a:ext>
            </a:extLst>
          </p:cNvPr>
          <p:cNvSpPr txBox="1"/>
          <p:nvPr/>
        </p:nvSpPr>
        <p:spPr>
          <a:xfrm>
            <a:off x="5457695" y="5392848"/>
            <a:ext cx="510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venir Next" panose="020B0503020202020204" pitchFamily="34" charset="0"/>
              </a:rPr>
              <a:t>from </a:t>
            </a:r>
            <a:r>
              <a:rPr lang="en-US" dirty="0">
                <a:latin typeface="Avenir Next" panose="020B0503020202020204" pitchFamily="34" charset="0"/>
                <a:hlinkClick r:id="rId3"/>
              </a:rPr>
              <a:t>www.transfermarkt.us</a:t>
            </a:r>
            <a:r>
              <a:rPr lang="en-US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2033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BAD4F-4C06-CE45-A9C4-C6E52ADD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1057053"/>
            <a:ext cx="6489700" cy="527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FF3155-B3B4-D74C-9060-A9DB2FF3E5A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3AC124-73AC-834E-AA18-ACCE1149215E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8648172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8BC16-62EA-E64D-9C7F-AAA389CE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965200"/>
            <a:ext cx="6654800" cy="492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84E254-C149-F240-A348-064BF3218B4E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B3731F-CA1B-2047-9F0C-D07783C47280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1969984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30207-01CF-CF44-BBC9-441FE6B5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1173971"/>
            <a:ext cx="6457950" cy="4807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651C50-5EF6-3A42-843E-5D793A7CC72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6A1102-D8FA-9B4C-A957-BA4A286C4406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5448811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9AF8D-CB26-C348-9CE6-E464D9E4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36232"/>
            <a:ext cx="7870106" cy="4712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E02DBC-6688-D64B-A76C-0BE90720C70A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0BB4C2-8A28-5345-BAAC-1426F58CA2CA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Displays:</a:t>
            </a:r>
            <a:r>
              <a:rPr lang="en-US" sz="2800" dirty="0">
                <a:solidFill>
                  <a:srgbClr val="FFFF00"/>
                </a:solidFill>
                <a:latin typeface="Avenir Next" panose="020B0503020202020204" pitchFamily="34" charset="0"/>
              </a:rPr>
              <a:t> perceptual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3712580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AA9516-674E-0741-9426-0CF06E2F4E12}"/>
              </a:ext>
            </a:extLst>
          </p:cNvPr>
          <p:cNvSpPr/>
          <p:nvPr/>
        </p:nvSpPr>
        <p:spPr>
          <a:xfrm>
            <a:off x="2178423" y="3904302"/>
            <a:ext cx="1399663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BED28EB-54FC-B141-B9F6-019A6FB63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086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95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4F1D6-FE4E-E648-A4D2-299F4FD74B1D}"/>
              </a:ext>
            </a:extLst>
          </p:cNvPr>
          <p:cNvSpPr txBox="1">
            <a:spLocks/>
          </p:cNvSpPr>
          <p:nvPr/>
        </p:nvSpPr>
        <p:spPr>
          <a:xfrm>
            <a:off x="6950892" y="1461475"/>
            <a:ext cx="4192893" cy="2211714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836801-3FBB-8144-9B59-415214D55B3C}"/>
              </a:ext>
            </a:extLst>
          </p:cNvPr>
          <p:cNvSpPr/>
          <p:nvPr/>
        </p:nvSpPr>
        <p:spPr>
          <a:xfrm>
            <a:off x="1035875" y="1627448"/>
            <a:ext cx="141295" cy="14112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5DB9-BBBE-034F-9A0A-BA231B5B16A8}"/>
              </a:ext>
            </a:extLst>
          </p:cNvPr>
          <p:cNvSpPr/>
          <p:nvPr/>
        </p:nvSpPr>
        <p:spPr>
          <a:xfrm>
            <a:off x="1554511" y="410218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48A0-1054-7C4C-B99F-A2EB957C1350}"/>
              </a:ext>
            </a:extLst>
          </p:cNvPr>
          <p:cNvSpPr/>
          <p:nvPr/>
        </p:nvSpPr>
        <p:spPr>
          <a:xfrm>
            <a:off x="1033983" y="2309253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D763B-8FB4-E84B-BBC6-BF758389AB46}"/>
              </a:ext>
            </a:extLst>
          </p:cNvPr>
          <p:cNvSpPr/>
          <p:nvPr/>
        </p:nvSpPr>
        <p:spPr>
          <a:xfrm>
            <a:off x="1554510" y="353206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F8544-B990-184D-9EED-6B845B3C3512}"/>
              </a:ext>
            </a:extLst>
          </p:cNvPr>
          <p:cNvSpPr/>
          <p:nvPr/>
        </p:nvSpPr>
        <p:spPr>
          <a:xfrm>
            <a:off x="1554511" y="469990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3865B6-F216-3E4C-9ADC-45BABBE0F622}"/>
              </a:ext>
            </a:extLst>
          </p:cNvPr>
          <p:cNvSpPr/>
          <p:nvPr/>
        </p:nvSpPr>
        <p:spPr>
          <a:xfrm>
            <a:off x="1549127" y="2934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08CA2-9299-3244-99C4-1170A11C2B64}"/>
              </a:ext>
            </a:extLst>
          </p:cNvPr>
          <p:cNvSpPr/>
          <p:nvPr/>
        </p:nvSpPr>
        <p:spPr>
          <a:xfrm>
            <a:off x="6693404" y="1635453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D754-9477-7442-A163-3240F4AACEB3}"/>
              </a:ext>
            </a:extLst>
          </p:cNvPr>
          <p:cNvSpPr/>
          <p:nvPr/>
        </p:nvSpPr>
        <p:spPr>
          <a:xfrm>
            <a:off x="7099804" y="2249511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99FCB-5995-B54A-8FF6-FB667DF755A0}"/>
              </a:ext>
            </a:extLst>
          </p:cNvPr>
          <p:cNvSpPr/>
          <p:nvPr/>
        </p:nvSpPr>
        <p:spPr>
          <a:xfrm>
            <a:off x="7099803" y="2863792"/>
            <a:ext cx="141295" cy="1411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AA9516-674E-0741-9426-0CF06E2F4E12}"/>
              </a:ext>
            </a:extLst>
          </p:cNvPr>
          <p:cNvSpPr/>
          <p:nvPr/>
        </p:nvSpPr>
        <p:spPr>
          <a:xfrm>
            <a:off x="2193909" y="4502014"/>
            <a:ext cx="2448429" cy="536893"/>
          </a:xfrm>
          <a:prstGeom prst="rect">
            <a:avLst/>
          </a:prstGeom>
          <a:solidFill>
            <a:srgbClr val="0070C0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3305B7-E19A-154E-A81B-90B3BC4FB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6" y="1461475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26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622B2-E955-F344-BB94-62AB6E13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4" y="983807"/>
            <a:ext cx="7639831" cy="4724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DC4A9-3DB7-E44C-9FC0-EF179BDF9883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6A2251-7B88-9545-8BE5-C449FEF4EAF2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</a:t>
            </a:r>
          </a:p>
        </p:txBody>
      </p:sp>
    </p:spTree>
    <p:extLst>
      <p:ext uri="{BB962C8B-B14F-4D97-AF65-F5344CB8AC3E}">
        <p14:creationId xmlns:p14="http://schemas.microsoft.com/office/powerpoint/2010/main" val="2757147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83ED7-66D9-EC42-8165-47BB9EE6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1361853"/>
            <a:ext cx="5880100" cy="4660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BE4577-1233-7D40-86F7-E46FA6DF9AD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8BE0953-B51F-1544-8DE0-58582E17841C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</a:t>
            </a:r>
          </a:p>
        </p:txBody>
      </p:sp>
    </p:spTree>
    <p:extLst>
      <p:ext uri="{BB962C8B-B14F-4D97-AF65-F5344CB8AC3E}">
        <p14:creationId xmlns:p14="http://schemas.microsoft.com/office/powerpoint/2010/main" val="12668917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8A2C9-A6F4-DF41-9340-8F8E8852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045378"/>
            <a:ext cx="7778750" cy="53554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70240B-2D39-C041-BE7F-E11B58422E0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7D9049-C6D4-4C4D-8B4D-B1DF4AF6CDCB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</a:t>
            </a:r>
          </a:p>
        </p:txBody>
      </p:sp>
    </p:spTree>
    <p:extLst>
      <p:ext uri="{BB962C8B-B14F-4D97-AF65-F5344CB8AC3E}">
        <p14:creationId xmlns:p14="http://schemas.microsoft.com/office/powerpoint/2010/main" val="6387323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D0E02-B70D-5D4D-882E-6F4ABD0A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63" y="1295400"/>
            <a:ext cx="10472074" cy="4070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1B6762-045C-E74C-B438-2E16C20642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BD76FE-5496-C74A-843E-5758236594E0}"/>
              </a:ext>
            </a:extLst>
          </p:cNvPr>
          <p:cNvSpPr txBox="1">
            <a:spLocks/>
          </p:cNvSpPr>
          <p:nvPr/>
        </p:nvSpPr>
        <p:spPr>
          <a:xfrm>
            <a:off x="2500381" y="-1"/>
            <a:ext cx="7191237" cy="567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Sensible Design: </a:t>
            </a:r>
            <a:r>
              <a:rPr lang="en-US" sz="2800" dirty="0">
                <a:solidFill>
                  <a:srgbClr val="FF8D8F"/>
                </a:solidFill>
                <a:latin typeface="Avenir Next" panose="020B0503020202020204" pitchFamily="34" charset="0"/>
              </a:rPr>
              <a:t>Color Gradients</a:t>
            </a:r>
          </a:p>
        </p:txBody>
      </p:sp>
    </p:spTree>
    <p:extLst>
      <p:ext uri="{BB962C8B-B14F-4D97-AF65-F5344CB8AC3E}">
        <p14:creationId xmlns:p14="http://schemas.microsoft.com/office/powerpoint/2010/main" val="107115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10259</TotalTime>
  <Words>1869</Words>
  <Application>Microsoft Macintosh PowerPoint</Application>
  <PresentationFormat>Widescreen</PresentationFormat>
  <Paragraphs>676</Paragraphs>
  <Slides>130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4" baseType="lpstr">
      <vt:lpstr>American Typewriter</vt:lpstr>
      <vt:lpstr>Apple Braille Pinpoint 8 Dot</vt:lpstr>
      <vt:lpstr>apple color emoji</vt:lpstr>
      <vt:lpstr>Arial</vt:lpstr>
      <vt:lpstr>Avenir Medium</vt:lpstr>
      <vt:lpstr>Avenir Next</vt:lpstr>
      <vt:lpstr>Avenir Roman</vt:lpstr>
      <vt:lpstr>Calibri</vt:lpstr>
      <vt:lpstr>Calibri Light</vt:lpstr>
      <vt:lpstr>Comic Sans MS</vt:lpstr>
      <vt:lpstr>helvetica neue</vt:lpstr>
      <vt:lpstr>Karla</vt:lpstr>
      <vt:lpstr>Times</vt:lpstr>
      <vt:lpstr>Office Theme</vt:lpstr>
      <vt:lpstr>Lecture 14: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Refresher: English Premier League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Ineffective Visualization</vt:lpstr>
      <vt:lpstr>Ineffective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Roadmap:</dc:title>
  <dc:creator>Microsoft Office User</dc:creator>
  <cp:lastModifiedBy>Microsoft Office User</cp:lastModifiedBy>
  <cp:revision>484</cp:revision>
  <cp:lastPrinted>2020-10-05T06:39:43Z</cp:lastPrinted>
  <dcterms:created xsi:type="dcterms:W3CDTF">2020-02-22T17:06:58Z</dcterms:created>
  <dcterms:modified xsi:type="dcterms:W3CDTF">2020-10-05T07:39:44Z</dcterms:modified>
</cp:coreProperties>
</file>